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0" r:id="rId2"/>
    <p:sldId id="270" r:id="rId3"/>
    <p:sldId id="475" r:id="rId4"/>
    <p:sldId id="292" r:id="rId5"/>
    <p:sldId id="320" r:id="rId6"/>
    <p:sldId id="405" r:id="rId7"/>
    <p:sldId id="404" r:id="rId8"/>
    <p:sldId id="328" r:id="rId9"/>
    <p:sldId id="317" r:id="rId10"/>
    <p:sldId id="319" r:id="rId11"/>
    <p:sldId id="318" r:id="rId12"/>
    <p:sldId id="459" r:id="rId13"/>
    <p:sldId id="289" r:id="rId14"/>
    <p:sldId id="409" r:id="rId15"/>
    <p:sldId id="321" r:id="rId16"/>
    <p:sldId id="407" r:id="rId17"/>
    <p:sldId id="330" r:id="rId18"/>
    <p:sldId id="323" r:id="rId19"/>
    <p:sldId id="324" r:id="rId20"/>
    <p:sldId id="473" r:id="rId21"/>
    <p:sldId id="410" r:id="rId22"/>
    <p:sldId id="474" r:id="rId23"/>
    <p:sldId id="325" r:id="rId24"/>
    <p:sldId id="432" r:id="rId25"/>
    <p:sldId id="360" r:id="rId26"/>
    <p:sldId id="429" r:id="rId27"/>
    <p:sldId id="402" r:id="rId28"/>
    <p:sldId id="401" r:id="rId29"/>
    <p:sldId id="450" r:id="rId30"/>
    <p:sldId id="468" r:id="rId31"/>
    <p:sldId id="470" r:id="rId32"/>
    <p:sldId id="471" r:id="rId33"/>
    <p:sldId id="431" r:id="rId34"/>
    <p:sldId id="451" r:id="rId35"/>
    <p:sldId id="408" r:id="rId36"/>
    <p:sldId id="363" r:id="rId37"/>
    <p:sldId id="453" r:id="rId38"/>
    <p:sldId id="449" r:id="rId39"/>
    <p:sldId id="452" r:id="rId40"/>
    <p:sldId id="455" r:id="rId41"/>
    <p:sldId id="460" r:id="rId42"/>
    <p:sldId id="461" r:id="rId43"/>
    <p:sldId id="390" r:id="rId44"/>
    <p:sldId id="466" r:id="rId45"/>
    <p:sldId id="379" r:id="rId46"/>
    <p:sldId id="334" r:id="rId47"/>
    <p:sldId id="424" r:id="rId48"/>
    <p:sldId id="338" r:id="rId49"/>
    <p:sldId id="433" r:id="rId50"/>
    <p:sldId id="434" r:id="rId51"/>
    <p:sldId id="427" r:id="rId52"/>
    <p:sldId id="428" r:id="rId53"/>
    <p:sldId id="435" r:id="rId54"/>
    <p:sldId id="457" r:id="rId55"/>
    <p:sldId id="413" r:id="rId56"/>
    <p:sldId id="422" r:id="rId57"/>
    <p:sldId id="346" r:id="rId58"/>
    <p:sldId id="421" r:id="rId59"/>
    <p:sldId id="347" r:id="rId60"/>
    <p:sldId id="414" r:id="rId61"/>
    <p:sldId id="425" r:id="rId62"/>
    <p:sldId id="423" r:id="rId63"/>
    <p:sldId id="415" r:id="rId64"/>
    <p:sldId id="351" r:id="rId65"/>
    <p:sldId id="353" r:id="rId66"/>
    <p:sldId id="354" r:id="rId67"/>
    <p:sldId id="417" r:id="rId68"/>
    <p:sldId id="411" r:id="rId69"/>
    <p:sldId id="412" r:id="rId70"/>
    <p:sldId id="352" r:id="rId71"/>
    <p:sldId id="418" r:id="rId72"/>
    <p:sldId id="419" r:id="rId73"/>
    <p:sldId id="420" r:id="rId74"/>
    <p:sldId id="426" r:id="rId75"/>
    <p:sldId id="400" r:id="rId76"/>
    <p:sldId id="442" r:id="rId77"/>
    <p:sldId id="443" r:id="rId78"/>
    <p:sldId id="444" r:id="rId79"/>
    <p:sldId id="445" r:id="rId80"/>
    <p:sldId id="446" r:id="rId81"/>
    <p:sldId id="447" r:id="rId82"/>
  </p:sldIdLst>
  <p:sldSz cx="9144000" cy="6858000" type="screen4x3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AB6"/>
    <a:srgbClr val="00609D"/>
    <a:srgbClr val="D8A915"/>
    <a:srgbClr val="FFFFFF"/>
    <a:srgbClr val="982C4B"/>
    <a:srgbClr val="59CFC9"/>
    <a:srgbClr val="5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Età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fino a 30 anni</c:v>
                </c:pt>
                <c:pt idx="1">
                  <c:v>da 31 a 40 anni</c:v>
                </c:pt>
                <c:pt idx="2">
                  <c:v>da 41 a 50 anni</c:v>
                </c:pt>
                <c:pt idx="3">
                  <c:v>Più di 50 anni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6.5088757396449703E-2</c:v>
                </c:pt>
                <c:pt idx="1">
                  <c:v>0.30177514792899407</c:v>
                </c:pt>
                <c:pt idx="2">
                  <c:v>0.21301775147928995</c:v>
                </c:pt>
                <c:pt idx="3">
                  <c:v>0.42011834319526625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797824"/>
        <c:axId val="35287040"/>
      </c:barChart>
      <c:catAx>
        <c:axId val="34797824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it-IT"/>
          </a:p>
        </c:txPr>
        <c:crossAx val="35287040"/>
        <c:crosses val="autoZero"/>
        <c:auto val="1"/>
        <c:lblAlgn val="ctr"/>
        <c:lblOffset val="100"/>
        <c:noMultiLvlLbl val="1"/>
      </c:catAx>
      <c:valAx>
        <c:axId val="35287040"/>
        <c:scaling>
          <c:orientation val="minMax"/>
          <c:max val="1"/>
        </c:scaling>
        <c:delete val="0"/>
        <c:axPos val="l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it-IT"/>
                  <a:t>Percentuale</a:t>
                </a:r>
              </a:p>
            </c:rich>
          </c:tx>
          <c:layout/>
          <c:overlay val="0"/>
        </c:title>
        <c:numFmt formatCode="0%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it-IT"/>
          </a:p>
        </c:txPr>
        <c:crossAx val="3479782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zero"/>
    <c:showDLblsOverMax val="1"/>
  </c:chart>
  <c:spPr>
    <a:solidFill>
      <a:schemeClr val="bg1"/>
    </a:solidFill>
    <a:ln>
      <a:solidFill>
        <a:srgbClr val="00609D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0.21558684791805544"/>
                  <c:y val="-0.15669250685233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SI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98128966062595"/>
                  <c:y val="3.821971169870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NO 45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'9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'9 Domanda'!$C$34:$C$35</c:f>
              <c:numCache>
                <c:formatCode>0</c:formatCode>
                <c:ptCount val="2"/>
                <c:pt idx="0">
                  <c:v>59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solidFill>
        <a:srgbClr val="00609D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1626731820326"/>
          <c:y val="1.0738647737897513E-2"/>
          <c:w val="0.57429240557970795"/>
          <c:h val="0.932883846239306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 Domanda'!$C$60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layout>
                <c:manualLayout>
                  <c:x val="-1.4456499368922578E-3"/>
                  <c:y val="-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609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 Domanda'!$B$61:$B$74</c:f>
              <c:strCache>
                <c:ptCount val="14"/>
                <c:pt idx="0">
                  <c:v>Agenzia di P.R., comunicazione, promozione e pubblicità</c:v>
                </c:pt>
                <c:pt idx="1">
                  <c:v>Beni culturali, artistici, archeologici e archivistici</c:v>
                </c:pt>
                <c:pt idx="2">
                  <c:v>Commercio</c:v>
                </c:pt>
                <c:pt idx="3">
                  <c:v>Credito e finanza</c:v>
                </c:pt>
                <c:pt idx="4">
                  <c:v>Editoria, mass-media, cinema</c:v>
                </c:pt>
                <c:pt idx="5">
                  <c:v>Industria</c:v>
                </c:pt>
                <c:pt idx="6">
                  <c:v>Ricerca, innovazione, tecnologia, brevetti</c:v>
                </c:pt>
                <c:pt idx="7">
                  <c:v>Scuola, formazione e orientamento</c:v>
                </c:pt>
                <c:pt idx="8">
                  <c:v>Servizi del terziario</c:v>
                </c:pt>
                <c:pt idx="9">
                  <c:v>Servizi per le imprese</c:v>
                </c:pt>
                <c:pt idx="10">
                  <c:v>Società di consulenza</c:v>
                </c:pt>
                <c:pt idx="11">
                  <c:v>Trasporti</c:v>
                </c:pt>
                <c:pt idx="12">
                  <c:v>Turismo, alberghi e ristoranti</c:v>
                </c:pt>
                <c:pt idx="13">
                  <c:v>Web, informatica e attività connesse</c:v>
                </c:pt>
              </c:strCache>
            </c:strRef>
          </c:cat>
          <c:val>
            <c:numRef>
              <c:f>'2 Domanda'!$C$61:$C$74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16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59872"/>
        <c:axId val="85761408"/>
      </c:barChart>
      <c:catAx>
        <c:axId val="85759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5761408"/>
        <c:crosses val="autoZero"/>
        <c:auto val="1"/>
        <c:lblAlgn val="ctr"/>
        <c:lblOffset val="100"/>
        <c:noMultiLvlLbl val="0"/>
      </c:catAx>
      <c:valAx>
        <c:axId val="8576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759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</c:dPt>
          <c:dLbls>
            <c:numFmt formatCode="0" sourceLinked="0"/>
            <c:txPr>
              <a:bodyPr rot="0" vert="horz"/>
              <a:lstStyle/>
              <a:p>
                <a:pPr algn="ctr">
                  <a:defRPr lang="en-US" sz="12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Domanda'!$B$34:$B$41</c:f>
              <c:strCache>
                <c:ptCount val="8"/>
                <c:pt idx="0">
                  <c:v>Commerciale, vendite</c:v>
                </c:pt>
                <c:pt idx="1">
                  <c:v>Comunicazione, relazioni esterne, ufficio stampa</c:v>
                </c:pt>
                <c:pt idx="2">
                  <c:v>Qualità, sicurezza e ambiente</c:v>
                </c:pt>
                <c:pt idx="3">
                  <c:v>Marketing</c:v>
                </c:pt>
                <c:pt idx="4">
                  <c:v>Produzione, logistica, acquisti</c:v>
                </c:pt>
                <c:pt idx="5">
                  <c:v>Ufficio studi e documentazione</c:v>
                </c:pt>
                <c:pt idx="6">
                  <c:v>Selezione, organizzazione, gestione del personale e formazione</c:v>
                </c:pt>
                <c:pt idx="7">
                  <c:v>Servizi interni</c:v>
                </c:pt>
              </c:strCache>
            </c:strRef>
          </c:cat>
          <c:val>
            <c:numRef>
              <c:f>'10 Domanda'!$C$34:$C$41</c:f>
              <c:numCache>
                <c:formatCode>0</c:formatCode>
                <c:ptCount val="8"/>
                <c:pt idx="0">
                  <c:v>13</c:v>
                </c:pt>
                <c:pt idx="1">
                  <c:v>36</c:v>
                </c:pt>
                <c:pt idx="2">
                  <c:v>3</c:v>
                </c:pt>
                <c:pt idx="3">
                  <c:v>19</c:v>
                </c:pt>
                <c:pt idx="4">
                  <c:v>5</c:v>
                </c:pt>
                <c:pt idx="5">
                  <c:v>6</c:v>
                </c:pt>
                <c:pt idx="6">
                  <c:v>49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9071104"/>
        <c:axId val="99072640"/>
      </c:barChart>
      <c:catAx>
        <c:axId val="990711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99072640"/>
        <c:crosses val="autoZero"/>
        <c:auto val="0"/>
        <c:lblAlgn val="ctr"/>
        <c:lblOffset val="100"/>
        <c:noMultiLvlLbl val="0"/>
      </c:catAx>
      <c:valAx>
        <c:axId val="99072640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" sourceLinked="1"/>
        <c:majorTickMark val="in"/>
        <c:minorTickMark val="none"/>
        <c:tickLblPos val="nextTo"/>
        <c:crossAx val="99071104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0.22845706420594339"/>
                  <c:y val="-0.12041214816355898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lang="en-US" sz="1800" b="1" u="non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58 SI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381056617776688"/>
                  <c:y val="4.4724512175036188E-2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lang="en-US" sz="1800" b="1" u="non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46  NO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 rot="0" vert="horz"/>
              <a:lstStyle/>
              <a:p>
                <a:pPr algn="ctr">
                  <a:defRPr lang="en-US" sz="18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'12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'12 Domanda'!$C$34:$C$35</c:f>
              <c:numCache>
                <c:formatCode>0</c:formatCode>
                <c:ptCount val="2"/>
                <c:pt idx="0">
                  <c:v>58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3"/>
          <c:dPt>
            <c:idx val="0"/>
            <c:bubble3D val="0"/>
          </c:dPt>
          <c:dPt>
            <c:idx val="1"/>
            <c:bubble3D val="0"/>
            <c:explosion val="15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0.22086720867208673"/>
                  <c:y val="-0.14860139860139865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lang="en-US" sz="1800" b="1" u="none" baseline="0"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54 SI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99186991869918"/>
                  <c:y val="0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lang="en-US" sz="1800" b="1" u="non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50 NO</a:t>
                    </a:r>
                    <a:endParaRPr lang="en-US" sz="18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 rot="0" vert="horz"/>
              <a:lstStyle/>
              <a:p>
                <a:pPr algn="ctr">
                  <a:defRPr lang="en-US" sz="8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'13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'13 Domanda'!$C$34:$C$35</c:f>
              <c:numCache>
                <c:formatCode>0</c:formatCode>
                <c:ptCount val="2"/>
                <c:pt idx="0">
                  <c:v>54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Lbls>
            <c:numFmt formatCode="0" sourceLinked="0"/>
            <c:txPr>
              <a:bodyPr rot="0" vert="horz"/>
              <a:lstStyle/>
              <a:p>
                <a:pPr algn="ctr">
                  <a:defRPr lang="en-US" sz="1600" b="1" u="none" baseline="0">
                    <a:solidFill>
                      <a:srgbClr val="00609D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'14 Domanda'!$B$34:$B$38</c:f>
              <c:strCache>
                <c:ptCount val="5"/>
                <c:pt idx="0">
                  <c:v>Impiegato a qualificazione media / alta</c:v>
                </c:pt>
                <c:pt idx="1">
                  <c:v>Impiegato esecutivo</c:v>
                </c:pt>
                <c:pt idx="2">
                  <c:v>Dirigente</c:v>
                </c:pt>
                <c:pt idx="3">
                  <c:v>Funzionario / Quadro</c:v>
                </c:pt>
                <c:pt idx="4">
                  <c:v>Tecnico specializzato</c:v>
                </c:pt>
              </c:strCache>
            </c:strRef>
          </c:cat>
          <c:val>
            <c:numRef>
              <c:f>'14 Domanda'!$C$34:$C$38</c:f>
              <c:numCache>
                <c:formatCode>0</c:formatCode>
                <c:ptCount val="5"/>
                <c:pt idx="0">
                  <c:v>34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9380224"/>
        <c:axId val="119386112"/>
      </c:barChart>
      <c:catAx>
        <c:axId val="119380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119386112"/>
        <c:crosses val="autoZero"/>
        <c:auto val="0"/>
        <c:lblAlgn val="ctr"/>
        <c:lblOffset val="100"/>
        <c:noMultiLvlLbl val="0"/>
      </c:catAx>
      <c:valAx>
        <c:axId val="119386112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" sourceLinked="1"/>
        <c:majorTickMark val="in"/>
        <c:minorTickMark val="none"/>
        <c:tickLblPos val="nextTo"/>
        <c:crossAx val="119380224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Lbls>
            <c:numFmt formatCode="0" sourceLinked="0"/>
            <c:txPr>
              <a:bodyPr rot="0" vert="horz"/>
              <a:lstStyle/>
              <a:p>
                <a:pPr algn="ctr">
                  <a:defRPr lang="en-US" sz="16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'15 Domanda'!$B$34:$B$37</c:f>
              <c:strCache>
                <c:ptCount val="4"/>
                <c:pt idx="0">
                  <c:v>Perchè la laurea in Filosofia non rientra tra le tipologie di lauree richieste per l'assunzione</c:v>
                </c:pt>
                <c:pt idx="1">
                  <c:v>Per ASPETTI riconducibili ai singoli candidati</c:v>
                </c:pt>
                <c:pt idx="2">
                  <c:v>Perchè la loro preparazione universitaria era CARENTE di caratteristiche e prerogative necessarie per chi entra in azienda</c:v>
                </c:pt>
                <c:pt idx="3">
                  <c:v>Per ASPETTI riconducibili all'azienda</c:v>
                </c:pt>
              </c:strCache>
            </c:strRef>
          </c:cat>
          <c:val>
            <c:numRef>
              <c:f>'15 Domanda'!$C$34:$C$37</c:f>
              <c:numCache>
                <c:formatCode>0</c:formatCode>
                <c:ptCount val="4"/>
                <c:pt idx="0">
                  <c:v>30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6684544"/>
        <c:axId val="126702720"/>
      </c:barChart>
      <c:catAx>
        <c:axId val="126684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126702720"/>
        <c:crosses val="autoZero"/>
        <c:auto val="0"/>
        <c:lblAlgn val="ctr"/>
        <c:lblOffset val="100"/>
        <c:noMultiLvlLbl val="0"/>
      </c:catAx>
      <c:valAx>
        <c:axId val="126702720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" sourceLinked="1"/>
        <c:majorTickMark val="in"/>
        <c:minorTickMark val="none"/>
        <c:tickLblPos val="nextTo"/>
        <c:crossAx val="126684544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3.209994779450151E-2"/>
          <c:w val="0.8482960462020227"/>
          <c:h val="0.8514599616914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Universitari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57240155990201E-2"/>
                  <c:y val="-8.7545312166822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1.16727082889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57240155990201E-2"/>
                  <c:y val="-1.4590885361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Poco</c:v>
                </c:pt>
                <c:pt idx="1">
                  <c:v>Abbastanza</c:v>
                </c:pt>
                <c:pt idx="2">
                  <c:v>Molto+Moltissimo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>
                  <c:v>0.59399999999999997</c:v>
                </c:pt>
                <c:pt idx="1">
                  <c:v>0.216</c:v>
                </c:pt>
                <c:pt idx="2" formatCode="0%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Liceali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9825292481627E-2"/>
                  <c:y val="-1.750906243336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41205214486471E-2"/>
                  <c:y val="-3.5018124866728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32750974938755E-3"/>
                  <c:y val="-2.918177072227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Poco</c:v>
                </c:pt>
                <c:pt idx="1">
                  <c:v>Abbastanza</c:v>
                </c:pt>
                <c:pt idx="2">
                  <c:v>Molto+Moltissimo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0.25</c:v>
                </c:pt>
                <c:pt idx="1">
                  <c:v>0.45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639104"/>
        <c:axId val="40903040"/>
        <c:axId val="0"/>
      </c:bar3DChart>
      <c:catAx>
        <c:axId val="4063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0903040"/>
        <c:crosses val="autoZero"/>
        <c:auto val="1"/>
        <c:lblAlgn val="ctr"/>
        <c:lblOffset val="100"/>
        <c:noMultiLvlLbl val="0"/>
      </c:catAx>
      <c:valAx>
        <c:axId val="4090304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40639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3338463747931E-2"/>
          <c:y val="2.6616956488402697E-2"/>
          <c:w val="0.96758783802703041"/>
          <c:h val="0.803960162485858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Lbls>
            <c:numFmt formatCode="0.0%" sourceLinked="0"/>
            <c:txPr>
              <a:bodyPr rot="0" vert="horz"/>
              <a:lstStyle/>
              <a:p>
                <a:pPr algn="ctr">
                  <a:defRPr lang="en-US" sz="1400" b="1" u="none" baseline="0">
                    <a:solidFill>
                      <a:srgbClr val="00609D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'12 Domanda'!$B$34:$B$40</c:f>
              <c:strCache>
                <c:ptCount val="7"/>
                <c:pt idx="0">
                  <c:v>Un piano di studio ben strutturato e abbastanza rigido</c:v>
                </c:pt>
                <c:pt idx="1">
                  <c:v>Un piano di studio flessibile e personalizzabile</c:v>
                </c:pt>
                <c:pt idx="2">
                  <c:v>Centrare l'attenzione sui classici del pensiero filosofico</c:v>
                </c:pt>
                <c:pt idx="3">
                  <c:v>Un confronto con i temi etici e politici dell'attualità</c:v>
                </c:pt>
                <c:pt idx="4">
                  <c:v>La notorietà dei docenti</c:v>
                </c:pt>
                <c:pt idx="5">
                  <c:v>Un corpo docente giovane </c:v>
                </c:pt>
                <c:pt idx="6">
                  <c:v>Altro</c:v>
                </c:pt>
              </c:strCache>
            </c:strRef>
          </c:cat>
          <c:val>
            <c:numRef>
              <c:f>'12 Domanda'!$C$34:$C$40</c:f>
              <c:numCache>
                <c:formatCode>0.0%</c:formatCode>
                <c:ptCount val="7"/>
                <c:pt idx="0">
                  <c:v>0.224852071005917</c:v>
                </c:pt>
                <c:pt idx="1">
                  <c:v>0.56804733727810697</c:v>
                </c:pt>
                <c:pt idx="2">
                  <c:v>0.56213017751479299</c:v>
                </c:pt>
                <c:pt idx="3">
                  <c:v>0.65088757396449703</c:v>
                </c:pt>
                <c:pt idx="4">
                  <c:v>7.1005917159763302E-2</c:v>
                </c:pt>
                <c:pt idx="5">
                  <c:v>8.8757396449704096E-2</c:v>
                </c:pt>
                <c:pt idx="6">
                  <c:v>0.171597633136095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38816"/>
        <c:axId val="41838464"/>
      </c:barChart>
      <c:catAx>
        <c:axId val="41138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41838464"/>
        <c:crosses val="autoZero"/>
        <c:auto val="0"/>
        <c:lblAlgn val="ctr"/>
        <c:lblOffset val="100"/>
        <c:noMultiLvlLbl val="0"/>
      </c:catAx>
      <c:valAx>
        <c:axId val="41838464"/>
        <c:scaling>
          <c:orientation val="minMax"/>
          <c:max val="1"/>
          <c:min val="0"/>
        </c:scaling>
        <c:delete val="1"/>
        <c:axPos val="l"/>
        <c:numFmt formatCode="0%" sourceLinked="0"/>
        <c:majorTickMark val="in"/>
        <c:minorTickMark val="none"/>
        <c:tickLblPos val="nextTo"/>
        <c:crossAx val="4113881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1.5470990552706619E-2"/>
                  <c:y val="0.103820410703734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92,2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SI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883962210826475E-3"/>
                  <c:y val="-3.93801557841753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7,8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NO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'16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'16 Domanda'!$C$34:$C$35</c:f>
              <c:numCache>
                <c:formatCode>0.0%</c:formatCode>
                <c:ptCount val="2"/>
                <c:pt idx="0">
                  <c:v>0.92180094786729905</c:v>
                </c:pt>
                <c:pt idx="1">
                  <c:v>7.8199052132701397E-2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0.12692567468631161"/>
                  <c:y val="8.437619620250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85,8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SI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324638269961918E-2"/>
                  <c:y val="-5.19238130476978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14,2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NO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'16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'16 Domanda'!$C$34:$C$35</c:f>
              <c:numCache>
                <c:formatCode>0.0%</c:formatCode>
                <c:ptCount val="2"/>
                <c:pt idx="0">
                  <c:v>0.85833333333333295</c:v>
                </c:pt>
                <c:pt idx="1">
                  <c:v>0.141666666666667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Lbls>
            <c:numFmt formatCode="0.0%" sourceLinked="0"/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'13 Domanda'!$B$34:$B$41</c:f>
              <c:strCache>
                <c:ptCount val="8"/>
                <c:pt idx="0">
                  <c:v>Insegnamento</c:v>
                </c:pt>
                <c:pt idx="1">
                  <c:v>Formazione aziendale</c:v>
                </c:pt>
                <c:pt idx="2">
                  <c:v>Ricerca universitaria</c:v>
                </c:pt>
                <c:pt idx="3">
                  <c:v>Inserimento nella gestione delle HR/Risorse umane</c:v>
                </c:pt>
                <c:pt idx="4">
                  <c:v>Lavori d'ufficio</c:v>
                </c:pt>
                <c:pt idx="5">
                  <c:v>Manager</c:v>
                </c:pt>
                <c:pt idx="6">
                  <c:v>Imprenditore</c:v>
                </c:pt>
                <c:pt idx="7">
                  <c:v>Altro</c:v>
                </c:pt>
              </c:strCache>
            </c:strRef>
          </c:cat>
          <c:val>
            <c:numRef>
              <c:f>'13 Domanda'!$C$34:$C$41</c:f>
              <c:numCache>
                <c:formatCode>0.0%</c:formatCode>
                <c:ptCount val="8"/>
                <c:pt idx="0">
                  <c:v>0.85207100591716001</c:v>
                </c:pt>
                <c:pt idx="1">
                  <c:v>0.44378698224852098</c:v>
                </c:pt>
                <c:pt idx="2">
                  <c:v>0.64497041420118295</c:v>
                </c:pt>
                <c:pt idx="3">
                  <c:v>0.62130177514792895</c:v>
                </c:pt>
                <c:pt idx="4">
                  <c:v>0.106508875739645</c:v>
                </c:pt>
                <c:pt idx="5">
                  <c:v>0.23668639053254401</c:v>
                </c:pt>
                <c:pt idx="6">
                  <c:v>0.14201183431952699</c:v>
                </c:pt>
                <c:pt idx="7">
                  <c:v>0.14792899408283999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899136"/>
        <c:axId val="41900672"/>
      </c:barChart>
      <c:catAx>
        <c:axId val="418991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41900672"/>
        <c:crosses val="autoZero"/>
        <c:auto val="0"/>
        <c:lblAlgn val="ctr"/>
        <c:lblOffset val="100"/>
        <c:noMultiLvlLbl val="0"/>
      </c:catAx>
      <c:valAx>
        <c:axId val="41900672"/>
        <c:scaling>
          <c:orientation val="minMax"/>
          <c:max val="1"/>
          <c:min val="0"/>
        </c:scaling>
        <c:delete val="0"/>
        <c:axPos val="l"/>
        <c:numFmt formatCode="0%" sourceLinked="0"/>
        <c:majorTickMark val="in"/>
        <c:minorTickMark val="none"/>
        <c:tickLblPos val="nextTo"/>
        <c:spPr>
          <a:ln>
            <a:noFill/>
          </a:ln>
        </c:spPr>
        <c:crossAx val="4189913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Lbls>
            <c:numFmt formatCode="0" sourceLinked="0"/>
            <c:txPr>
              <a:bodyPr rot="0" vert="horz"/>
              <a:lstStyle/>
              <a:p>
                <a:pPr algn="ctr">
                  <a:defRPr lang="en-US" sz="1400" b="1" u="none" baseline="0">
                    <a:solidFill>
                      <a:srgbClr val="00609D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Domanda'!$B$34:$B$41</c:f>
              <c:strCache>
                <c:ptCount val="8"/>
                <c:pt idx="0">
                  <c:v>Essere disposto a lavorare lontano da casa o a trasferte prolungate</c:v>
                </c:pt>
                <c:pt idx="1">
                  <c:v>Essere disposto a lavorare all'estero</c:v>
                </c:pt>
                <c:pt idx="2">
                  <c:v>Conoscere bene almeno UNA lingua straniera</c:v>
                </c:pt>
                <c:pt idx="3">
                  <c:v>Conoscere bene almeno DUE lingue straniere</c:v>
                </c:pt>
                <c:pt idx="4">
                  <c:v>Avere buone conoscenze informatiche</c:v>
                </c:pt>
                <c:pt idx="5">
                  <c:v>Aver avuto precedenti esperienze di lavoro</c:v>
                </c:pt>
                <c:pt idx="6">
                  <c:v>Aver svolto stage / tirocini prima dell'assunzione</c:v>
                </c:pt>
                <c:pt idx="7">
                  <c:v>Aver svolto un corso di perfezionamento / master dopo la laurea</c:v>
                </c:pt>
              </c:strCache>
            </c:strRef>
          </c:cat>
          <c:val>
            <c:numRef>
              <c:f>'5 Domanda'!$C$34:$C$41</c:f>
              <c:numCache>
                <c:formatCode>0</c:formatCode>
                <c:ptCount val="8"/>
                <c:pt idx="0">
                  <c:v>29</c:v>
                </c:pt>
                <c:pt idx="1">
                  <c:v>9</c:v>
                </c:pt>
                <c:pt idx="2">
                  <c:v>76</c:v>
                </c:pt>
                <c:pt idx="3">
                  <c:v>4</c:v>
                </c:pt>
                <c:pt idx="4">
                  <c:v>71</c:v>
                </c:pt>
                <c:pt idx="5">
                  <c:v>28</c:v>
                </c:pt>
                <c:pt idx="6">
                  <c:v>25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8999552"/>
        <c:axId val="79001088"/>
      </c:barChart>
      <c:catAx>
        <c:axId val="78999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79001088"/>
        <c:crosses val="autoZero"/>
        <c:auto val="0"/>
        <c:lblAlgn val="ctr"/>
        <c:lblOffset val="100"/>
        <c:noMultiLvlLbl val="0"/>
      </c:catAx>
      <c:valAx>
        <c:axId val="79001088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" sourceLinked="1"/>
        <c:majorTickMark val="in"/>
        <c:minorTickMark val="none"/>
        <c:tickLblPos val="nextTo"/>
        <c:crossAx val="78999552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</c:dPt>
          <c:dLbls>
            <c:numFmt formatCode="0" sourceLinked="0"/>
            <c:txPr>
              <a:bodyPr rot="0" vert="horz"/>
              <a:lstStyle/>
              <a:p>
                <a:pPr algn="ctr">
                  <a:defRPr lang="en-US" sz="1400" b="1" u="none" baseline="0">
                    <a:solidFill>
                      <a:srgbClr val="00609D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 Domanda'!$B$34:$B$43</c:f>
              <c:strCache>
                <c:ptCount val="10"/>
                <c:pt idx="0">
                  <c:v>Gestione del tempo di lavoro</c:v>
                </c:pt>
                <c:pt idx="1">
                  <c:v>Parlare in pubblico</c:v>
                </c:pt>
                <c:pt idx="2">
                  <c:v>Conduzione delle risorse umane</c:v>
                </c:pt>
                <c:pt idx="3">
                  <c:v>Pianificazione e progettazione di attività</c:v>
                </c:pt>
                <c:pt idx="4">
                  <c:v>Gestione delle relazioni interpersonali e dei gruppi di lavoro</c:v>
                </c:pt>
                <c:pt idx="5">
                  <c:v>Capacità di problem solving</c:v>
                </c:pt>
                <c:pt idx="6">
                  <c:v>Capacità comunicative</c:v>
                </c:pt>
                <c:pt idx="7">
                  <c:v>Stesura di report, relazioni e presentazioni multimediali</c:v>
                </c:pt>
                <c:pt idx="8">
                  <c:v>Capacità di decidere in autonomia e assumersi responsabilità</c:v>
                </c:pt>
                <c:pt idx="9">
                  <c:v>capacita analitiche e di sintesi</c:v>
                </c:pt>
              </c:strCache>
            </c:strRef>
          </c:cat>
          <c:val>
            <c:numRef>
              <c:f>'6 Domanda'!$C$34:$C$43</c:f>
              <c:numCache>
                <c:formatCode>0</c:formatCode>
                <c:ptCount val="10"/>
                <c:pt idx="0">
                  <c:v>35</c:v>
                </c:pt>
                <c:pt idx="1">
                  <c:v>26</c:v>
                </c:pt>
                <c:pt idx="2">
                  <c:v>26</c:v>
                </c:pt>
                <c:pt idx="3">
                  <c:v>45</c:v>
                </c:pt>
                <c:pt idx="4">
                  <c:v>71</c:v>
                </c:pt>
                <c:pt idx="5">
                  <c:v>69</c:v>
                </c:pt>
                <c:pt idx="6">
                  <c:v>61</c:v>
                </c:pt>
                <c:pt idx="7">
                  <c:v>40</c:v>
                </c:pt>
                <c:pt idx="8">
                  <c:v>46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0047104"/>
        <c:axId val="80048896"/>
      </c:barChart>
      <c:catAx>
        <c:axId val="800471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80048896"/>
        <c:crosses val="autoZero"/>
        <c:auto val="0"/>
        <c:lblAlgn val="ctr"/>
        <c:lblOffset val="100"/>
        <c:noMultiLvlLbl val="0"/>
      </c:catAx>
      <c:valAx>
        <c:axId val="80048896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" sourceLinked="1"/>
        <c:majorTickMark val="in"/>
        <c:minorTickMark val="none"/>
        <c:tickLblPos val="nextTo"/>
        <c:crossAx val="80047104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cat>
            <c:strRef>
              <c:f>'7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'7 Domanda'!$C$34:$C$35</c:f>
              <c:numCache>
                <c:formatCode>0</c:formatCode>
                <c:ptCount val="2"/>
                <c:pt idx="0">
                  <c:v>55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0.38983</cdr:x>
      <cdr:y>0.182</cdr:y>
    </cdr:from>
    <cdr:to>
      <cdr:x>0.38983</cdr:x>
      <cdr:y>0.59565</cdr:y>
    </cdr:to>
    <cdr:cxnSp macro="">
      <cdr:nvCxnSpPr>
        <cdr:cNvPr id="3" name="Connettore 1 2"/>
        <cdr:cNvCxnSpPr/>
      </cdr:nvCxnSpPr>
      <cdr:spPr>
        <a:xfrm xmlns:a="http://schemas.openxmlformats.org/drawingml/2006/main" flipV="1">
          <a:off x="3312368" y="792088"/>
          <a:ext cx="0" cy="180020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0.46293</cdr:x>
      <cdr:y>0.13237</cdr:y>
    </cdr:from>
    <cdr:to>
      <cdr:x>0.59853</cdr:x>
      <cdr:y>0.27301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933512" y="576064"/>
          <a:ext cx="1152128" cy="61206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609D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 smtClean="0">
              <a:solidFill>
                <a:srgbClr val="00609D"/>
              </a:solidFill>
            </a:rPr>
            <a:t>Universitari</a:t>
          </a:r>
        </a:p>
        <a:p xmlns:a="http://schemas.openxmlformats.org/drawingml/2006/main">
          <a:r>
            <a:rPr lang="it-IT" sz="1600" b="1" dirty="0" smtClean="0">
              <a:solidFill>
                <a:srgbClr val="00609D"/>
              </a:solidFill>
            </a:rPr>
            <a:t>    </a:t>
          </a:r>
          <a:r>
            <a:rPr lang="it-IT" sz="1800" b="1" dirty="0" smtClean="0">
              <a:solidFill>
                <a:srgbClr val="00609D"/>
              </a:solidFill>
            </a:rPr>
            <a:t>40,6%</a:t>
          </a:r>
          <a:endParaRPr lang="it-IT" sz="1800" b="1" dirty="0">
            <a:solidFill>
              <a:srgbClr val="00609D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0.5935</cdr:x>
      <cdr:y>0.02817</cdr:y>
    </cdr:from>
    <cdr:to>
      <cdr:x>0.99187</cdr:x>
      <cdr:y>0.20702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256584" y="144016"/>
          <a:ext cx="3528392" cy="914400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Rapporto strutturato con il mondo del lavoro e</a:t>
          </a:r>
        </a:p>
        <a:p xmlns:a="http://schemas.openxmlformats.org/drawingml/2006/main">
          <a:r>
            <a:rPr lang="it-IT" sz="1400" dirty="0" smtClean="0"/>
            <a:t>dell’insegnamento; didattica laboratoriale; </a:t>
          </a:r>
        </a:p>
        <a:p xmlns:a="http://schemas.openxmlformats.org/drawingml/2006/main">
          <a:r>
            <a:rPr lang="it-IT" sz="1400" dirty="0" smtClean="0"/>
            <a:t>esperienze di stage e tirocinio</a:t>
          </a:r>
          <a:endParaRPr lang="it-IT" sz="1400" dirty="0"/>
        </a:p>
      </cdr:txBody>
    </cdr:sp>
  </cdr:relSizeAnchor>
  <cdr:relSizeAnchor xmlns:cdr="http://schemas.openxmlformats.org/drawingml/2006/chartDrawing">
    <cdr:from>
      <cdr:x>0.90244</cdr:x>
      <cdr:y>0.22535</cdr:y>
    </cdr:from>
    <cdr:to>
      <cdr:x>0.90244</cdr:x>
      <cdr:y>0.60563</cdr:y>
    </cdr:to>
    <cdr:cxnSp macro="">
      <cdr:nvCxnSpPr>
        <cdr:cNvPr id="4" name="Connettore 2 3"/>
        <cdr:cNvCxnSpPr/>
      </cdr:nvCxnSpPr>
      <cdr:spPr>
        <a:xfrm xmlns:a="http://schemas.openxmlformats.org/drawingml/2006/main" flipV="1">
          <a:off x="7992888" y="1152128"/>
          <a:ext cx="0" cy="19442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0.0813</cdr:x>
      <cdr:y>0.30009</cdr:y>
    </cdr:from>
    <cdr:to>
      <cdr:x>0.18699</cdr:x>
      <cdr:y>0.35642</cdr:y>
    </cdr:to>
    <cdr:sp macro="" textlink="">
      <cdr:nvSpPr>
        <cdr:cNvPr id="11" name="Parentesi quadra aperta 10"/>
        <cdr:cNvSpPr/>
      </cdr:nvSpPr>
      <cdr:spPr>
        <a:xfrm xmlns:a="http://schemas.openxmlformats.org/drawingml/2006/main" rot="5400000">
          <a:off x="1044116" y="1210176"/>
          <a:ext cx="288032" cy="936104"/>
        </a:xfrm>
        <a:prstGeom xmlns:a="http://schemas.openxmlformats.org/drawingml/2006/main" prst="leftBracket">
          <a:avLst/>
        </a:prstGeom>
        <a:ln xmlns:a="http://schemas.openxmlformats.org/drawingml/2006/main" w="28575">
          <a:solidFill>
            <a:srgbClr val="00609D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0.64228</cdr:x>
      <cdr:y>0.64789</cdr:y>
    </cdr:from>
    <cdr:to>
      <cdr:x>0.75365</cdr:x>
      <cdr:y>0.70914</cdr:y>
    </cdr:to>
    <cdr:sp macro="" textlink="">
      <cdr:nvSpPr>
        <cdr:cNvPr id="12" name="Parentesi quadra aperta 11"/>
        <cdr:cNvSpPr/>
      </cdr:nvSpPr>
      <cdr:spPr>
        <a:xfrm xmlns:a="http://schemas.openxmlformats.org/drawingml/2006/main" rot="5400000">
          <a:off x="6025244" y="2975756"/>
          <a:ext cx="313184" cy="986408"/>
        </a:xfrm>
        <a:prstGeom xmlns:a="http://schemas.openxmlformats.org/drawingml/2006/main" prst="leftBracket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0.0813</cdr:x>
      <cdr:y>0.35211</cdr:y>
    </cdr:from>
    <cdr:to>
      <cdr:x>0.0813</cdr:x>
      <cdr:y>0.57746</cdr:y>
    </cdr:to>
    <cdr:cxnSp macro="">
      <cdr:nvCxnSpPr>
        <cdr:cNvPr id="14" name="Connettore 1 13"/>
        <cdr:cNvCxnSpPr/>
      </cdr:nvCxnSpPr>
      <cdr:spPr>
        <a:xfrm xmlns:a="http://schemas.openxmlformats.org/drawingml/2006/main">
          <a:off x="720080" y="1800200"/>
          <a:ext cx="0" cy="1152128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0.76613</cdr:x>
      <cdr:y>0.1044</cdr:y>
    </cdr:from>
    <cdr:to>
      <cdr:x>0.96774</cdr:x>
      <cdr:y>0.28783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6840760" y="520432"/>
          <a:ext cx="1800200" cy="914400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dirty="0" smtClean="0"/>
            <a:t>In particolare nei campi:</a:t>
          </a:r>
        </a:p>
        <a:p xmlns:a="http://schemas.openxmlformats.org/drawingml/2006/main">
          <a:r>
            <a:rPr lang="it-IT" sz="1200" dirty="0" smtClean="0"/>
            <a:t>Editoria e pubblicistica</a:t>
          </a:r>
        </a:p>
        <a:p xmlns:a="http://schemas.openxmlformats.org/drawingml/2006/main">
          <a:r>
            <a:rPr lang="it-IT" sz="1200" dirty="0" smtClean="0"/>
            <a:t>Istituzioni culturali</a:t>
          </a:r>
        </a:p>
        <a:p xmlns:a="http://schemas.openxmlformats.org/drawingml/2006/main">
          <a:r>
            <a:rPr lang="it-IT" sz="1200" dirty="0" smtClean="0"/>
            <a:t>Relazioni pubbliche</a:t>
          </a:r>
          <a:endParaRPr lang="it-IT" sz="1200" dirty="0"/>
        </a:p>
      </cdr:txBody>
    </cdr:sp>
  </cdr:relSizeAnchor>
  <cdr:relSizeAnchor xmlns:cdr="http://schemas.openxmlformats.org/drawingml/2006/chartDrawing">
    <cdr:from>
      <cdr:x>0.91935</cdr:x>
      <cdr:y>0.30663</cdr:y>
    </cdr:from>
    <cdr:to>
      <cdr:x>0.91935</cdr:x>
      <cdr:y>0.62443</cdr:y>
    </cdr:to>
    <cdr:cxnSp macro="">
      <cdr:nvCxnSpPr>
        <cdr:cNvPr id="5" name="Connettore 2 4"/>
        <cdr:cNvCxnSpPr/>
      </cdr:nvCxnSpPr>
      <cdr:spPr>
        <a:xfrm xmlns:a="http://schemas.openxmlformats.org/drawingml/2006/main" flipV="1">
          <a:off x="8208912" y="1528544"/>
          <a:ext cx="0" cy="158417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0.69048</cdr:x>
      <cdr:y>0.21907</cdr:y>
    </cdr:from>
    <cdr:to>
      <cdr:x>0.7619</cdr:x>
      <cdr:y>0.34169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176464" y="514594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000" b="1" dirty="0" smtClean="0">
              <a:solidFill>
                <a:schemeClr val="bg1"/>
              </a:solidFill>
            </a:rPr>
            <a:t>55 SI</a:t>
          </a:r>
          <a:endParaRPr lang="it-IT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1A3D-C6D5-4574-89C2-FB75D60A43E7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9BCB1-26AA-4F0B-BAA9-A89C0B424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93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4779-438A-48DE-8886-A1CE26181504}" type="datetimeFigureOut">
              <a:rPr lang="it-IT" smtClean="0"/>
              <a:t>21/06/2017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63C2-9452-4043-88F1-CA4990BF2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8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2060848"/>
            <a:ext cx="9144000" cy="4104456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93853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04856" cy="2425824"/>
          </a:xfrm>
        </p:spPr>
        <p:txBody>
          <a:bodyPr>
            <a:normAutofit/>
          </a:bodyPr>
          <a:lstStyle>
            <a:lvl1pPr marL="457200" indent="-457200" algn="l">
              <a:buFont typeface="+mj-lt"/>
              <a:buAutoNum type="arabicPeriod"/>
              <a:defRPr lang="it-IT" sz="2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5836"/>
            <a:ext cx="2593628" cy="10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0" y="2276475"/>
            <a:ext cx="9144000" cy="4032250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39750" y="3753036"/>
            <a:ext cx="8229600" cy="6480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70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it-IT" dirty="0" smtClean="0"/>
              <a:t>Separatore Georgia </a:t>
            </a:r>
            <a:r>
              <a:rPr lang="it-IT" dirty="0" err="1" smtClean="0"/>
              <a:t>ps</a:t>
            </a:r>
            <a:r>
              <a:rPr lang="it-IT" dirty="0" smtClean="0"/>
              <a:t> 27</a:t>
            </a:r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idx="11" hasCustomPrompt="1"/>
          </p:nvPr>
        </p:nvSpPr>
        <p:spPr>
          <a:xfrm>
            <a:off x="525032" y="4365104"/>
            <a:ext cx="8295439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Sottotitolo </a:t>
            </a:r>
            <a:r>
              <a:rPr lang="it-IT" dirty="0" err="1" smtClean="0"/>
              <a:t>Arial</a:t>
            </a:r>
            <a:r>
              <a:rPr lang="it-IT" dirty="0" smtClean="0"/>
              <a:t> Regular </a:t>
            </a:r>
            <a:r>
              <a:rPr lang="it-IT" dirty="0" err="1" smtClean="0"/>
              <a:t>ps</a:t>
            </a:r>
            <a:r>
              <a:rPr lang="it-IT" dirty="0" smtClean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8017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3059113" y="1"/>
            <a:ext cx="6084886" cy="1125538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2461"/>
            <a:ext cx="2016125" cy="833078"/>
          </a:xfrm>
          <a:prstGeom prst="rect">
            <a:avLst/>
          </a:prstGeom>
        </p:spPr>
      </p:pic>
      <p:sp>
        <p:nvSpPr>
          <p:cNvPr id="18" name="Segnaposto testo 2"/>
          <p:cNvSpPr>
            <a:spLocks noGrp="1"/>
          </p:cNvSpPr>
          <p:nvPr>
            <p:ph type="body" idx="12" hasCustomPrompt="1"/>
          </p:nvPr>
        </p:nvSpPr>
        <p:spPr>
          <a:xfrm>
            <a:off x="3632401" y="478800"/>
            <a:ext cx="5116064" cy="492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Titolo presentazione </a:t>
            </a:r>
            <a:r>
              <a:rPr lang="it-IT" dirty="0" err="1" smtClean="0"/>
              <a:t>ps</a:t>
            </a:r>
            <a:r>
              <a:rPr lang="it-IT" dirty="0" smtClean="0"/>
              <a:t> 18 su 18</a:t>
            </a:r>
          </a:p>
          <a:p>
            <a:pPr lvl="0"/>
            <a:r>
              <a:rPr lang="it-IT" dirty="0" smtClean="0"/>
              <a:t>Eventuale titolo lungo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636815" y="1628775"/>
            <a:ext cx="4140460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400"/>
              </a:lnSpc>
              <a:buNone/>
              <a:defRPr sz="14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EVENTUALE SOTTOTITOLO MAIUSCOLO</a:t>
            </a:r>
          </a:p>
          <a:p>
            <a:pPr lvl="0"/>
            <a:r>
              <a:rPr lang="it-IT" dirty="0" smtClean="0"/>
              <a:t>OCCHIELLO INTRODUTTIVO </a:t>
            </a:r>
            <a:r>
              <a:rPr lang="it-IT" dirty="0" err="1" smtClean="0"/>
              <a:t>ps</a:t>
            </a:r>
            <a:r>
              <a:rPr lang="it-IT" dirty="0" smtClean="0"/>
              <a:t> 14 su 14</a:t>
            </a:r>
          </a:p>
        </p:txBody>
      </p:sp>
      <p:sp>
        <p:nvSpPr>
          <p:cNvPr id="22" name="Segnaposto testo 2"/>
          <p:cNvSpPr>
            <a:spLocks noGrp="1"/>
          </p:cNvSpPr>
          <p:nvPr>
            <p:ph type="body" idx="11" hasCustomPrompt="1"/>
          </p:nvPr>
        </p:nvSpPr>
        <p:spPr>
          <a:xfrm>
            <a:off x="3635374" y="2240868"/>
            <a:ext cx="5185097" cy="15481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Testo </a:t>
            </a:r>
            <a:r>
              <a:rPr lang="it-IT" dirty="0" err="1" smtClean="0"/>
              <a:t>Arial</a:t>
            </a:r>
            <a:r>
              <a:rPr lang="it-IT" dirty="0" smtClean="0"/>
              <a:t> Regular 12 su 12.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aliquid</a:t>
            </a:r>
            <a:r>
              <a:rPr lang="it-IT" dirty="0" smtClean="0"/>
              <a:t> ex ea </a:t>
            </a:r>
            <a:r>
              <a:rPr lang="it-IT" dirty="0" err="1" smtClean="0"/>
              <a:t>commodi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iure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obcaecat</a:t>
            </a:r>
            <a:r>
              <a:rPr lang="it-IT" dirty="0" smtClean="0"/>
              <a:t> </a:t>
            </a:r>
            <a:r>
              <a:rPr lang="it-IT" dirty="0" err="1" smtClean="0"/>
              <a:t>cupiditat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3635374" y="4581128"/>
            <a:ext cx="5185097" cy="3960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2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Esempio di elenco e </a:t>
            </a:r>
            <a:r>
              <a:rPr lang="it-IT" dirty="0" err="1" smtClean="0"/>
              <a:t>Bullets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ps</a:t>
            </a:r>
            <a:r>
              <a:rPr lang="it-IT" dirty="0" smtClean="0"/>
              <a:t> 12 su 12</a:t>
            </a:r>
          </a:p>
        </p:txBody>
      </p:sp>
      <p:sp>
        <p:nvSpPr>
          <p:cNvPr id="24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3633934" y="5013201"/>
            <a:ext cx="5185097" cy="10080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171450" indent="-171450">
              <a:buClr>
                <a:srgbClr val="D8A915"/>
              </a:buClr>
              <a:buFont typeface="Wingdings" pitchFamily="2" charset="2"/>
              <a:buChar char="§"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Testo </a:t>
            </a:r>
            <a:r>
              <a:rPr lang="it-IT" dirty="0" err="1" smtClean="0"/>
              <a:t>Arial</a:t>
            </a:r>
            <a:r>
              <a:rPr lang="it-IT" dirty="0" smtClean="0"/>
              <a:t> Regular 12 su 12.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endParaRPr lang="it-IT" dirty="0" smtClean="0"/>
          </a:p>
          <a:p>
            <a:pPr lvl="0"/>
            <a:r>
              <a:rPr lang="it-IT" dirty="0" err="1" smtClean="0"/>
              <a:t>incidunt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endParaRPr lang="it-IT" dirty="0" smtClean="0"/>
          </a:p>
          <a:p>
            <a:pPr lvl="0"/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aliquid</a:t>
            </a:r>
            <a:r>
              <a:rPr lang="it-IT" dirty="0" smtClean="0"/>
              <a:t> ex ea </a:t>
            </a:r>
            <a:r>
              <a:rPr lang="it-IT" dirty="0" err="1" smtClean="0"/>
              <a:t>commodi</a:t>
            </a:r>
            <a:endParaRPr lang="it-IT" dirty="0" smtClean="0"/>
          </a:p>
        </p:txBody>
      </p:sp>
      <p:sp>
        <p:nvSpPr>
          <p:cNvPr id="28" name="Segnaposto immagine 27"/>
          <p:cNvSpPr>
            <a:spLocks noGrp="1"/>
          </p:cNvSpPr>
          <p:nvPr>
            <p:ph type="pic" sz="quarter" idx="16"/>
          </p:nvPr>
        </p:nvSpPr>
        <p:spPr>
          <a:xfrm>
            <a:off x="539750" y="1628775"/>
            <a:ext cx="2519363" cy="19081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9" name="Segnaposto immagine 27"/>
          <p:cNvSpPr>
            <a:spLocks noGrp="1"/>
          </p:cNvSpPr>
          <p:nvPr>
            <p:ph type="pic" sz="quarter" idx="17"/>
          </p:nvPr>
        </p:nvSpPr>
        <p:spPr>
          <a:xfrm>
            <a:off x="539750" y="3933056"/>
            <a:ext cx="2519363" cy="19081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8676456" y="654160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500F60-826B-4B29-9997-B7B479DBC3FD}" type="slidenum">
              <a:rPr lang="it-IT" sz="1400" smtClean="0">
                <a:solidFill>
                  <a:prstClr val="white"/>
                </a:solidFill>
              </a:rPr>
              <a:pPr/>
              <a:t>‹N›</a:t>
            </a:fld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3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2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1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2FFE-B081-4264-8E09-227DC2806F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3059113" y="0"/>
            <a:ext cx="6084887" cy="1125538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100"/>
            <a:ext cx="20161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1"/>
          <p:cNvSpPr txBox="1">
            <a:spLocks/>
          </p:cNvSpPr>
          <p:nvPr userDrawn="1"/>
        </p:nvSpPr>
        <p:spPr bwMode="auto">
          <a:xfrm>
            <a:off x="6938963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2B47592C-0D28-47D0-86F3-619C8CC8C146}" type="slidenum">
              <a:rPr lang="it-IT" altLang="it-IT" sz="1200">
                <a:solidFill>
                  <a:srgbClr val="FFFFFF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‹N›</a:t>
            </a:fld>
            <a:endParaRPr lang="it-IT" altLang="it-IT" sz="1200" dirty="0">
              <a:solidFill>
                <a:srgbClr val="FFFFFF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12"/>
          </p:nvPr>
        </p:nvSpPr>
        <p:spPr>
          <a:xfrm>
            <a:off x="3632401" y="478800"/>
            <a:ext cx="5116064" cy="492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idx="13"/>
          </p:nvPr>
        </p:nvSpPr>
        <p:spPr>
          <a:xfrm>
            <a:off x="541190" y="1628775"/>
            <a:ext cx="8207273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400"/>
              </a:lnSpc>
              <a:buNone/>
              <a:defRPr sz="14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1"/>
          </p:nvPr>
        </p:nvSpPr>
        <p:spPr>
          <a:xfrm>
            <a:off x="539750" y="2240868"/>
            <a:ext cx="8208963" cy="15481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4" name="Segnaposto testo 2"/>
          <p:cNvSpPr>
            <a:spLocks noGrp="1"/>
          </p:cNvSpPr>
          <p:nvPr>
            <p:ph type="body" idx="14"/>
          </p:nvPr>
        </p:nvSpPr>
        <p:spPr>
          <a:xfrm>
            <a:off x="539750" y="4581128"/>
            <a:ext cx="8208963" cy="3960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2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5"/>
          </p:nvPr>
        </p:nvSpPr>
        <p:spPr>
          <a:xfrm>
            <a:off x="538310" y="5013201"/>
            <a:ext cx="8210403" cy="10080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171450" indent="-171450">
              <a:buClr>
                <a:srgbClr val="D8A915"/>
              </a:buClr>
              <a:buFont typeface="Wingdings" pitchFamily="2" charset="2"/>
              <a:buChar char="§"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8763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11652"/>
            <a:ext cx="9144000" cy="346348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3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hyperlink" Target="http://www.google.it/url?sa=i&amp;rct=j&amp;q=&amp;esrc=s&amp;source=images&amp;cd=&amp;cad=rja&amp;uact=8&amp;ved=0ahUKEwi60Y-W5trSAhVJ7BQKHcs8BAcQjRwIBw&amp;url=http://www.unipsol.it/filosofia-analogica&amp;bvm=bv.149760088,bs.2,d.ZGg&amp;psig=AFQjCNGPaeESba1NkJpkpyC3U3gWSNw6ng&amp;ust=148974591753701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jt6rWqq6nUAhUoG5oKHZoIAhMQjRwIBw&amp;url=http://www.huffingtonpost.it/2015/04/03/riforma-universita-settembre-renzi-lancia-jobs-act-universitario_n_6999702.html&amp;psig=AFQjCNH4bhm4ds3p-9Fvc6TTobVPOmOtDg&amp;ust=1496842521019809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unLfuqanUAhUhJ5oKHfEPCLgQjRwIBw&amp;url=http://www.studenti.it/test-orientamento-universita.html&amp;psig=AFQjCNE3KQzuWTaHXfa6Wk43bvvPmnZEig&amp;ust=1496842152112452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oy7-arKnUAhXEFZoKHTPnB84QjRwIBw&amp;url=http://noningoiareilrospo.altervista.org/perche/&amp;psig=AFQjCNHf12BU27dQj1HgaPnUsUTJVPhmTA&amp;ust=1496842800127281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oy7-arKnUAhXEFZoKHTPnB84QjRwIBw&amp;url=http://noningoiareilrospo.altervista.org/perche/&amp;psig=AFQjCNHf12BU27dQj1HgaPnUsUTJVPhmTA&amp;ust=1496842800127281" TargetMode="Externa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oy7-arKnUAhXEFZoKHTPnB84QjRwIBw&amp;url=http://noningoiareilrospo.altervista.org/perche/&amp;psig=AFQjCNHf12BU27dQj1HgaPnUsUTJVPhmTA&amp;ust=1496842800127281" TargetMode="External"/><Relationship Id="rId2" Type="http://schemas.openxmlformats.org/officeDocument/2006/relationships/slide" Target="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t/url?sa=i&amp;rct=j&amp;q=&amp;esrc=s&amp;source=images&amp;cd=&amp;cad=rja&amp;uact=8&amp;ved=0ahUKEwjF_vvXua7UAhXCA5oKHXXmDVsQjRwIBw&amp;url=http://www.umbria24.it/attualita/superiori-umbria-al-vertice-per-le-promozioni-ok-il-715-dei-ragazzi-tra-i-liceali-il-79&amp;psig=AFQjCNE--MgahIv5PcwLMMIBdefKTxbM4Q&amp;ust=1497018171715987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aiLzq_brUAhWiE5oKHa8rA4AQjRwIBw&amp;url=http://www.123rf.com/stock-photo/bachelor_of_science.html&amp;psig=AFQjCNEV6G3iZOIehBRqoMj4N4kue1X1tQ&amp;ust=1497448836061565" TargetMode="External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2" Type="http://schemas.openxmlformats.org/officeDocument/2006/relationships/hyperlink" Target="http://www.google.it/url?sa=i&amp;rct=j&amp;q=&amp;esrc=s&amp;source=images&amp;cd=&amp;cad=rja&amp;uact=8&amp;ved=0ahUKEwj2lNTB7P3SAhXGHxoKHe_UAFwQjRwIBw&amp;url=http://www.ect.ufrn.br/&amp;bvm=bv.151325232,d.d24&amp;psig=AFQjCNFxls9_Y_e253oiPpZPrMiB3tBUag&amp;ust=149095020237268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google.it/url?sa=i&amp;rct=j&amp;q=&amp;esrc=s&amp;source=images&amp;cd=&amp;cad=rja&amp;uact=8&amp;ved=0ahUKEwjt3bHQ_brUAhUiYJoKHfATBvgQjRwIBw&amp;url=https://it.depositphotos.com/85947888/stock-illustration-high-school-student.html&amp;psig=AFQjCNH66DLu_Tp7N7rEVKiZXeEWGvQPRQ&amp;ust=1497448773410172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it/url?sa=i&amp;rct=j&amp;q=&amp;esrc=s&amp;source=images&amp;cd=&amp;cad=rja&amp;uact=8&amp;ved=0ahUKEwix9rOi_rrUAhXLCpoKHfFQBCgQjRwIBw&amp;url=http://www.ictbusiness.it/cont/news/tutto-corre-le-aziende-devono-adeguarsi-grazie-alla-tecnologia/35689/1.html&amp;psig=AFQjCNEgtdvg5N-mUqRH62CWR4_ztepa6A&amp;ust=1497448914396996" TargetMode="External"/><Relationship Id="rId4" Type="http://schemas.openxmlformats.org/officeDocument/2006/relationships/hyperlink" Target="http://www.google.it/url?sa=i&amp;rct=j&amp;q=&amp;esrc=s&amp;source=images&amp;cd=&amp;cad=rja&amp;uact=8&amp;ved=0ahUKEwjAgpLd7f3SAhXMWRQKHfUpDw4QjRwIBw&amp;url=http://www.remondini.net/newsite/?q%3Dnode/8&amp;bvm=bv.151325232,d.d24&amp;psig=AFQjCNHWTHBQDG_jn8g5xIIM_nFf_oPaKQ&amp;ust=1490950532318267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s://www.google.it/url?sa=i&amp;rct=j&amp;q=&amp;esrc=s&amp;source=images&amp;cd=&amp;cad=rja&amp;uact=8&amp;ved=0ahUKEwijrbKr_brUAhWqK5oKHe_VASgQjRwIBw&amp;url=https://it.123rf.com/clipart-vettori/studenti_universitari.html&amp;psig=AFQjCNEixB4S0ZJ9VJdr35FOSR8nduHlxQ&amp;ust=149744869407209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t/url?sa=i&amp;rct=j&amp;q=&amp;esrc=s&amp;source=images&amp;cd=&amp;cad=rja&amp;uact=8&amp;ved=0ahUKEwi67-L29uDMAhXDshQKHc3QBmQQjRwIBw&amp;url=http://www.123rf.com/photo_14949810_3d-people--man-person-with-button--ok.html&amp;bvm=bv.122129774,d.d24&amp;psig=AFQjCNGop37rvTpCU6Io4hFtI5LTnEbq9g&amp;ust=1463568293786384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it/url?sa=i&amp;rct=j&amp;q=&amp;esrc=s&amp;source=images&amp;cd=&amp;cad=rja&amp;uact=8&amp;ved=0ahUKEwiGr9r_zqjUAhWEZCwKHS0yDAEQjRwIBw&amp;url=https://it.123rf.com/photo_46515297_il-concetto-di-scegliere-una-professione-futura-educazione-icone-silhouette-di-un-ragazzo-con-un-com.html&amp;psig=AFQjCNF12Tgv0KsUL_F897lfPSNHes6Zsg&amp;ust=1496817803209654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&amp;esrc=s&amp;source=images&amp;cd=&amp;cad=rja&amp;uact=8&amp;ved=0ahUKEwiNhd2x9-DMAhVRkRQKHSM1BTUQjRwIBw&amp;url=http://fr.123rf.com/photo_13307340_3d-homme-assis-sur-un-point-d-interrogation-sur-fond-blanc.html&amp;bvm=bv.122129774,d.d24&amp;psig=AFQjCNG-U2_IyvkSJLu4Q76WdV5wAJENQg&amp;ust=1463568411768046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url?sa=i&amp;rct=j&amp;q=&amp;esrc=s&amp;source=images&amp;cd=&amp;cad=rja&amp;uact=8&amp;ved=0ahUKEwjhiuzU4qjUAhXFDiwKHSC4CyAQjRwIBw&amp;url=http://www.21secolo.news/viaggi-distruzione-2-studenti-5-non-partecipano/&amp;psig=AFQjCNE_8GLNWSFBJvRpYNlOyBaTpDT5Og&amp;ust=1496823049170790" TargetMode="Externa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source=images&amp;cd=&amp;cad=rja&amp;uact=8&amp;ved=0ahUKEwj-o8zNg73UAhUJCpoKHUG7CxoQjRwIBw&amp;url=http://www.radicalcompliance.com/category/best-practices/&amp;psig=AFQjCNFHKXSt3SGZ0eodhIYkXX6OhPyUZQ&amp;ust=1497519078247282" TargetMode="Externa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it/url?sa=i&amp;rct=j&amp;q=&amp;esrc=s&amp;source=images&amp;cd=&amp;cad=rja&amp;uact=8&amp;ved=0ahUKEwjqq8aY8rDUAhWJbZoKHU83AMoQjRwIBw&amp;url=https://baneofyourresistance.com/2016/08/04/looks-like-writers-block-but-its-not/&amp;psig=AFQjCNHsxoyiB597_20Vuea8XKSA6xur0g&amp;ust=1497102103032332" TargetMode="Externa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chart" Target="../charts/char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chart" Target="../charts/char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chart" Target="../charts/char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t/url?sa=i&amp;rct=j&amp;q=&amp;esrc=s&amp;source=images&amp;cd=&amp;cad=rja&amp;uact=8&amp;ved=0ahUKEwid0tO88LDUAhUlDZoKHXYJAD0QjRwIBw&amp;url=http://savonacampuspress.it/2016/11/19/consiglio-di-lettura-lo-strano-viaggio-di-un-oggetto-smarrito/&amp;psig=AFQjCNE25tPEVOEnl3Q9-VZF9LJhnpNc8w&amp;ust=1497101571729734" TargetMode="Externa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chart" Target="../charts/char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it/url?sa=i&amp;rct=j&amp;q=&amp;esrc=s&amp;source=images&amp;cd=&amp;cad=rja&amp;uact=8&amp;ved=0ahUKEwilmu-OtavUAhWkYZoKHQu1Dx4QjRwIBw&amp;url=http://www.handwerk-kompakt.de/tag/mitarbeiter/&amp;psig=AFQjCNEqvytUfe_8qJ6P4AZ8pHXfyuETww&amp;ust=1496913880048563" TargetMode="Externa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sites.google.com/site/religionzaratan/clase-de-5o-e-p/la-biblia" TargetMode="Externa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it/url?sa=i&amp;rct=j&amp;q=&amp;esrc=s&amp;source=images&amp;cd=&amp;cad=rja&amp;uact=8&amp;ved=0ahUKEwjbhfOViL3UAhWICpoKHdWLCv0QjRwIBw&amp;url=https://www.unive.it/pag/8326/&amp;psig=AFQjCNELg11S0BgRscdvE1d79JfoLzjEog&amp;ust=1497520338532003" TargetMode="Externa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it/url?sa=i&amp;rct=j&amp;q=&amp;esrc=s&amp;source=images&amp;cd=&amp;cad=rja&amp;uact=8&amp;ved=0ahUKEwjazr32h73UAhWEJ5oKHdjzAZQQjRwIBw&amp;url=https://it.depositphotos.com/68578711/stock-illustration-soft-skills-icons.html&amp;psig=AFQjCNGqnD89bAs4Jo1Y_THfq2GMcg4c3Q&amp;ust=1497520279724003" TargetMode="Externa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it/url?sa=i&amp;rct=j&amp;q=&amp;esrc=s&amp;source=images&amp;cd=&amp;cad=rja&amp;uact=8&amp;ved=0ahUKEwj-gJXhh73UAhVLCZoKHeM4Az8QjRwIBw&amp;url=http://blog.dataroomservices.nl/&amp;psig=AFQjCNGygU2Z8cY391P8H71s4ZzTprXE9w&amp;ust=1497520219796814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it/url?sa=i&amp;rct=j&amp;q=&amp;esrc=s&amp;source=images&amp;cd=&amp;cad=rja&amp;uact=8&amp;ved=0ahUKEwjPuIenh73UAhXLCJoKHfj4BcsQjRwIBw&amp;url=http://tr.depositphotos.com/106863154/stock-illustration-country-flags-icons-vector-illustration.html&amp;psig=AFQjCNHQP1c394TznCsv07jxq72c2jtM5Q&amp;ust=1497520094343834" TargetMode="Externa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971599" y="3789040"/>
            <a:ext cx="7056785" cy="1044116"/>
          </a:xfrm>
          <a:prstGeom prst="parallelogram">
            <a:avLst>
              <a:gd name="adj" fmla="val 56250"/>
            </a:avLst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/>
              <a:t>Il </a:t>
            </a:r>
            <a:r>
              <a:rPr lang="en-US" sz="3600" dirty="0" err="1" smtClean="0"/>
              <a:t>corso</a:t>
            </a:r>
            <a:r>
              <a:rPr lang="en-US" sz="3600" dirty="0" smtClean="0"/>
              <a:t> di </a:t>
            </a:r>
            <a:r>
              <a:rPr lang="en-US" sz="3600" dirty="0" err="1" smtClean="0"/>
              <a:t>laurea</a:t>
            </a:r>
            <a:r>
              <a:rPr lang="en-US" sz="3600" dirty="0" smtClean="0"/>
              <a:t> in </a:t>
            </a:r>
            <a:r>
              <a:rPr lang="en-US" sz="3600" dirty="0" err="1" smtClean="0"/>
              <a:t>Filosofia</a:t>
            </a:r>
            <a:r>
              <a:rPr lang="en-US" sz="3600" dirty="0" smtClean="0"/>
              <a:t>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b="1" dirty="0" err="1" smtClean="0"/>
              <a:t>scelta</a:t>
            </a:r>
            <a:r>
              <a:rPr lang="en-US" sz="2400" b="1" dirty="0"/>
              <a:t>, </a:t>
            </a:r>
            <a:r>
              <a:rPr lang="en-US" sz="2400" b="1" dirty="0" err="1"/>
              <a:t>percorso</a:t>
            </a:r>
            <a:r>
              <a:rPr lang="en-US" sz="2400" b="1" dirty="0"/>
              <a:t> e </a:t>
            </a:r>
            <a:r>
              <a:rPr lang="en-US" sz="2400" b="1" dirty="0" err="1"/>
              <a:t>sbocchi</a:t>
            </a:r>
            <a:r>
              <a:rPr lang="en-US" sz="2400" b="1" dirty="0"/>
              <a:t> </a:t>
            </a:r>
            <a:r>
              <a:rPr lang="en-US" sz="2400" b="1" dirty="0" err="1" smtClean="0"/>
              <a:t>occupazionali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/>
              <a:t>Nucleo di valutazione di Ateneo </a:t>
            </a:r>
            <a:r>
              <a:rPr lang="it-IT" sz="1600" dirty="0"/>
              <a:t> </a:t>
            </a:r>
            <a:r>
              <a:rPr lang="it-IT" sz="1600" i="1" dirty="0" smtClean="0"/>
              <a:t>in collaborazione con </a:t>
            </a:r>
          </a:p>
          <a:p>
            <a:r>
              <a:rPr lang="it-IT" sz="1600" dirty="0" smtClean="0"/>
              <a:t>Società Filosofica Italiana – sezione lombarda e Dipartimento di Filosofia dell’Università Cattolica</a:t>
            </a:r>
            <a:endParaRPr lang="it-IT" sz="1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3861048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it-IT" sz="2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+mj-lt"/>
              <a:buNone/>
            </a:pPr>
            <a:r>
              <a:rPr lang="it-IT" sz="2400" dirty="0" smtClean="0"/>
              <a:t>Un’indagine a 360° gradi </a:t>
            </a:r>
          </a:p>
          <a:p>
            <a:pPr marL="0" indent="0" algn="ctr">
              <a:spcBef>
                <a:spcPct val="0"/>
              </a:spcBef>
              <a:buFont typeface="+mj-lt"/>
              <a:buNone/>
            </a:pPr>
            <a:r>
              <a:rPr lang="it-IT" sz="2400" dirty="0" smtClean="0"/>
              <a:t>dal liceo all’azienda</a:t>
            </a:r>
            <a:endParaRPr lang="it-IT" sz="2400" dirty="0"/>
          </a:p>
        </p:txBody>
      </p:sp>
      <p:pic>
        <p:nvPicPr>
          <p:cNvPr id="10" name="Picture 2" descr="Risultati immagini per filosof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92"/>
            <a:ext cx="4695227" cy="20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riforma universitaria 3+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156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6080" y="188640"/>
            <a:ext cx="6156176" cy="1008112"/>
          </a:xfrm>
        </p:spPr>
        <p:txBody>
          <a:bodyPr/>
          <a:lstStyle/>
          <a:p>
            <a:pPr algn="ctr"/>
            <a:r>
              <a:rPr lang="it-IT" sz="2400" dirty="0" smtClean="0"/>
              <a:t>Ritiene che con la riforma del 3+2 la scelta </a:t>
            </a:r>
            <a:br>
              <a:rPr lang="it-IT" sz="2400" dirty="0" smtClean="0"/>
            </a:br>
            <a:r>
              <a:rPr lang="it-IT" sz="2400" dirty="0" smtClean="0"/>
              <a:t>di un </a:t>
            </a:r>
            <a:r>
              <a:rPr lang="it-IT" sz="2400" dirty="0" err="1" smtClean="0"/>
              <a:t>CdL</a:t>
            </a:r>
            <a:r>
              <a:rPr lang="it-IT" sz="2400" dirty="0" smtClean="0"/>
              <a:t> in Filosofia sia valida . . .</a:t>
            </a:r>
            <a:endParaRPr lang="it-IT" sz="2400" dirty="0"/>
          </a:p>
        </p:txBody>
      </p:sp>
      <p:sp>
        <p:nvSpPr>
          <p:cNvPr id="9" name="Rounded Rectangle 4">
            <a:hlinkClick r:id="rId4" action="ppaction://hlinksldjump"/>
          </p:cNvPr>
          <p:cNvSpPr/>
          <p:nvPr/>
        </p:nvSpPr>
        <p:spPr>
          <a:xfrm>
            <a:off x="827584" y="3140968"/>
            <a:ext cx="2016224" cy="1538632"/>
          </a:xfrm>
          <a:prstGeom prst="roundRect">
            <a:avLst>
              <a:gd name="adj" fmla="val 12412"/>
            </a:avLst>
          </a:prstGeom>
          <a:solidFill>
            <a:srgbClr val="D8A915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9,6%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SOLO per la </a:t>
            </a:r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aurea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Triennale</a:t>
            </a:r>
            <a:r>
              <a:rPr lang="en-US" b="1" dirty="0" smtClean="0">
                <a:solidFill>
                  <a:schemeClr val="bg1"/>
                </a:solidFill>
              </a:rPr>
              <a:t> di primo </a:t>
            </a:r>
            <a:r>
              <a:rPr lang="en-US" b="1" dirty="0" err="1" smtClean="0">
                <a:solidFill>
                  <a:schemeClr val="bg1"/>
                </a:solidFill>
              </a:rPr>
              <a:t>livello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4">
            <a:hlinkClick r:id="rId4" action="ppaction://hlinksldjump"/>
          </p:cNvPr>
          <p:cNvSpPr/>
          <p:nvPr/>
        </p:nvSpPr>
        <p:spPr>
          <a:xfrm>
            <a:off x="3419872" y="3140968"/>
            <a:ext cx="2232248" cy="1538632"/>
          </a:xfrm>
          <a:prstGeom prst="roundRect">
            <a:avLst>
              <a:gd name="adj" fmla="val 12412"/>
            </a:avLst>
          </a:prstGeom>
          <a:solidFill>
            <a:srgbClr val="D8A915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609D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45,5%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SIA </a:t>
            </a:r>
            <a:r>
              <a:rPr lang="en-US" b="1" dirty="0">
                <a:solidFill>
                  <a:schemeClr val="bg1"/>
                </a:solidFill>
              </a:rPr>
              <a:t>per la </a:t>
            </a:r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aurea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Triennale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SIA  per la </a:t>
            </a:r>
            <a:r>
              <a:rPr lang="en-US" b="1" dirty="0" err="1" smtClean="0">
                <a:solidFill>
                  <a:schemeClr val="bg1"/>
                </a:solidFill>
              </a:rPr>
              <a:t>Laurea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Magistrale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4">
            <a:hlinkClick r:id="rId4" action="ppaction://hlinksldjump"/>
          </p:cNvPr>
          <p:cNvSpPr/>
          <p:nvPr/>
        </p:nvSpPr>
        <p:spPr>
          <a:xfrm>
            <a:off x="6156176" y="3140968"/>
            <a:ext cx="2088232" cy="1538632"/>
          </a:xfrm>
          <a:prstGeom prst="roundRect">
            <a:avLst>
              <a:gd name="adj" fmla="val 12412"/>
            </a:avLst>
          </a:prstGeom>
          <a:solidFill>
            <a:srgbClr val="D8A915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44,9%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SOLO </a:t>
            </a:r>
            <a:r>
              <a:rPr lang="en-US" b="1" dirty="0">
                <a:solidFill>
                  <a:schemeClr val="bg1"/>
                </a:solidFill>
              </a:rPr>
              <a:t>per la </a:t>
            </a:r>
            <a:r>
              <a:rPr lang="en-US" b="1" dirty="0" err="1">
                <a:solidFill>
                  <a:schemeClr val="bg1"/>
                </a:solidFill>
              </a:rPr>
              <a:t>L</a:t>
            </a:r>
            <a:r>
              <a:rPr lang="en-US" b="1" dirty="0" err="1" smtClean="0">
                <a:solidFill>
                  <a:schemeClr val="bg1"/>
                </a:solidFill>
              </a:rPr>
              <a:t>aurea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Magistrale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558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10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15617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Ha studenti interessati ad iscriversi </a:t>
            </a:r>
            <a:br>
              <a:rPr lang="it-IT" dirty="0" smtClean="0"/>
            </a:br>
            <a:r>
              <a:rPr lang="it-IT" dirty="0" smtClean="0"/>
              <a:t>a corsi di laurea in filosofia?</a:t>
            </a:r>
            <a:endParaRPr lang="it-IT" dirty="0"/>
          </a:p>
        </p:txBody>
      </p:sp>
      <p:sp>
        <p:nvSpPr>
          <p:cNvPr id="9" name="Rounded Rectangle 4">
            <a:hlinkClick r:id="rId2" action="ppaction://hlinksldjump"/>
          </p:cNvPr>
          <p:cNvSpPr/>
          <p:nvPr/>
        </p:nvSpPr>
        <p:spPr>
          <a:xfrm>
            <a:off x="1611576" y="2466712"/>
            <a:ext cx="1512168" cy="1152128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46,4%</a:t>
            </a:r>
          </a:p>
          <a:p>
            <a:pPr algn="ctr"/>
            <a:r>
              <a:rPr lang="en-US" b="1" dirty="0" smtClean="0"/>
              <a:t> SI</a:t>
            </a:r>
          </a:p>
          <a:p>
            <a:pPr algn="ctr"/>
            <a:endParaRPr lang="en-US" dirty="0"/>
          </a:p>
        </p:txBody>
      </p:sp>
      <p:sp>
        <p:nvSpPr>
          <p:cNvPr id="10" name="Rounded Rectangle 4">
            <a:hlinkClick r:id="rId2" action="ppaction://hlinksldjump"/>
          </p:cNvPr>
          <p:cNvSpPr/>
          <p:nvPr/>
        </p:nvSpPr>
        <p:spPr>
          <a:xfrm>
            <a:off x="3711285" y="2466712"/>
            <a:ext cx="1544528" cy="1152128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16,1%</a:t>
            </a:r>
          </a:p>
          <a:p>
            <a:pPr algn="ctr"/>
            <a:r>
              <a:rPr lang="en-US" b="1" dirty="0" smtClean="0"/>
              <a:t> NO</a:t>
            </a:r>
            <a:endParaRPr lang="en-US" dirty="0"/>
          </a:p>
        </p:txBody>
      </p:sp>
      <p:sp>
        <p:nvSpPr>
          <p:cNvPr id="13" name="Rounded Rectangle 4">
            <a:hlinkClick r:id="rId2" action="ppaction://hlinksldjump"/>
          </p:cNvPr>
          <p:cNvSpPr/>
          <p:nvPr/>
        </p:nvSpPr>
        <p:spPr>
          <a:xfrm>
            <a:off x="6001712" y="2473568"/>
            <a:ext cx="1528348" cy="1152128"/>
          </a:xfrm>
          <a:prstGeom prst="roundRect">
            <a:avLst>
              <a:gd name="adj" fmla="val 12412"/>
            </a:avLst>
          </a:prstGeom>
          <a:solidFill>
            <a:srgbClr val="D8A915"/>
          </a:solidFill>
          <a:ln w="38100"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609D"/>
              </a:solidFill>
            </a:endParaRPr>
          </a:p>
          <a:p>
            <a:pPr algn="ctr"/>
            <a:r>
              <a:rPr lang="en-US" b="1" dirty="0" smtClean="0">
                <a:solidFill>
                  <a:srgbClr val="00609D"/>
                </a:solidFill>
              </a:rPr>
              <a:t>37,5%</a:t>
            </a:r>
          </a:p>
          <a:p>
            <a:pPr algn="ctr"/>
            <a:r>
              <a:rPr lang="en-US" b="1" dirty="0" smtClean="0">
                <a:solidFill>
                  <a:srgbClr val="00609D"/>
                </a:solidFill>
              </a:rPr>
              <a:t>  NON SO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Risultati immagini per scelta corso di studi universitari filosof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84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65886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11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156176" cy="4001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Filosofia è una scelta valida e che consiglierebbe ai suoi studenti ?</a:t>
            </a:r>
            <a:endParaRPr lang="it-IT" dirty="0"/>
          </a:p>
        </p:txBody>
      </p:sp>
      <p:sp>
        <p:nvSpPr>
          <p:cNvPr id="3" name="Rounded Rectangle 4">
            <a:hlinkClick r:id="rId2" action="ppaction://hlinksldjump"/>
          </p:cNvPr>
          <p:cNvSpPr/>
          <p:nvPr/>
        </p:nvSpPr>
        <p:spPr>
          <a:xfrm>
            <a:off x="251520" y="2132112"/>
            <a:ext cx="2232248" cy="1695910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Il 78% </a:t>
            </a:r>
          </a:p>
          <a:p>
            <a:pPr algn="ctr"/>
            <a:r>
              <a:rPr lang="it-IT" sz="2000" b="1" dirty="0" smtClean="0"/>
              <a:t>dice </a:t>
            </a:r>
            <a:r>
              <a:rPr lang="it-IT" sz="2800" b="1" dirty="0" smtClean="0"/>
              <a:t>SI</a:t>
            </a:r>
          </a:p>
          <a:p>
            <a:pPr algn="ctr"/>
            <a:r>
              <a:rPr lang="it-IT" sz="2000" b="1" dirty="0" smtClean="0"/>
              <a:t>(131)</a:t>
            </a:r>
            <a:endParaRPr lang="it-IT" sz="2000" b="1" dirty="0"/>
          </a:p>
        </p:txBody>
      </p:sp>
      <p:pic>
        <p:nvPicPr>
          <p:cNvPr id="3076" name="Picture 4" descr="Risultati immagini per perchè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0316"/>
            <a:ext cx="1296144" cy="5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12</a:t>
            </a:fld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97497"/>
              </p:ext>
            </p:extLst>
          </p:nvPr>
        </p:nvGraphicFramePr>
        <p:xfrm>
          <a:off x="2627784" y="1340768"/>
          <a:ext cx="6312024" cy="512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12024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rgbClr val="2B0AB6"/>
                          </a:solidFill>
                        </a:rPr>
                        <a:t>È un corso di studi che garantisce la formazione integrale della persona, favorendo lo sviluppo dello spirito critico e la capacità di riflessione necessari per vivere nella nostra società complessa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È un percorso di studi che permette un’ampia possibilità di scelte future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È utile per comprendere e orientarsi nel nuovo mondo del lavoro, facendo scelte consapevoli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Il bagaglio di strumenti e competenze consente una straordinaria duttilità di fronte al mondo del lavoro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Il corso di studi in Filosofia offre un’opportunità preziosa per sviluppare competenze logiche e argomentative valide in ogni ambito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5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156176" cy="40011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Filosofia è una scelta valida e che consiglierebbe ai suoi studenti ?</a:t>
            </a:r>
            <a:endParaRPr lang="it-IT" dirty="0"/>
          </a:p>
        </p:txBody>
      </p:sp>
      <p:sp>
        <p:nvSpPr>
          <p:cNvPr id="3" name="Rounded Rectangle 4">
            <a:hlinkClick r:id="rId2" action="ppaction://hlinksldjump"/>
          </p:cNvPr>
          <p:cNvSpPr/>
          <p:nvPr/>
        </p:nvSpPr>
        <p:spPr>
          <a:xfrm>
            <a:off x="287524" y="2276872"/>
            <a:ext cx="2232248" cy="1695910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Il 78% </a:t>
            </a:r>
          </a:p>
          <a:p>
            <a:pPr algn="ctr"/>
            <a:r>
              <a:rPr lang="it-IT" sz="2000" b="1" dirty="0" smtClean="0"/>
              <a:t>dice </a:t>
            </a:r>
            <a:r>
              <a:rPr lang="it-IT" sz="2800" b="1" dirty="0" smtClean="0"/>
              <a:t>SI</a:t>
            </a:r>
          </a:p>
          <a:p>
            <a:pPr algn="ctr"/>
            <a:r>
              <a:rPr lang="it-IT" sz="2000" b="1" dirty="0" smtClean="0"/>
              <a:t>(131)</a:t>
            </a:r>
            <a:endParaRPr lang="it-IT" sz="2000" b="1" dirty="0"/>
          </a:p>
        </p:txBody>
      </p:sp>
      <p:pic>
        <p:nvPicPr>
          <p:cNvPr id="3076" name="Picture 4" descr="Risultati immagini per perchè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2" y="4055276"/>
            <a:ext cx="1296144" cy="5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13</a:t>
            </a:fld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7348"/>
              </p:ext>
            </p:extLst>
          </p:nvPr>
        </p:nvGraphicFramePr>
        <p:xfrm>
          <a:off x="2699792" y="1595342"/>
          <a:ext cx="6312024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12024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 smtClean="0">
                          <a:solidFill>
                            <a:srgbClr val="2B0AB6"/>
                          </a:solidFill>
                        </a:rPr>
                        <a:t>La filosofia sviluppa capacità critiche e flessibilità, un pensiero eclettico e dinamico</a:t>
                      </a:r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Nel panorama di complessiva </a:t>
                      </a:r>
                      <a:r>
                        <a:rPr lang="it-IT" sz="1800" i="1" dirty="0" err="1" smtClean="0">
                          <a:solidFill>
                            <a:srgbClr val="2B0AB6"/>
                          </a:solidFill>
                        </a:rPr>
                        <a:t>decerebralizzazione</a:t>
                      </a: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 della società contemporanea, sono convinto che la «fatica del concetto» sia l’unica via percorribile per sottrarsi all’omologazione e al conformismo. Inoltre ritengo fondamentale insegnare alle giovani generazioni che le «ragioni dell’anima» sono ancora prioritarie rispetto a quelle del successo e del guadagno.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Utile a promuovere il senso critico, a sviluppare capacità argomentative e a crescere nel rispetto del confronto dialettico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Il corso permette di acquisire spirito critico e mentalità aperta, flessibile, elementi che da un lato permettono di sfuggire ai processi di omologazione tipici della società contemporanea, dall’altro favoriscono l’inserimento nel mondo del lavoro</a:t>
                      </a:r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615617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Filosofia è una scelta valida e che consiglierebbe ai suoi studenti ?</a:t>
            </a:r>
            <a:endParaRPr lang="it-IT" dirty="0"/>
          </a:p>
        </p:txBody>
      </p:sp>
      <p:sp>
        <p:nvSpPr>
          <p:cNvPr id="4" name="Rounded Rectangle 5">
            <a:hlinkClick r:id="rId2" action="ppaction://hlinksldjump"/>
          </p:cNvPr>
          <p:cNvSpPr/>
          <p:nvPr/>
        </p:nvSpPr>
        <p:spPr>
          <a:xfrm>
            <a:off x="323528" y="2195686"/>
            <a:ext cx="2300732" cy="1851219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Il </a:t>
            </a:r>
            <a:r>
              <a:rPr lang="it-IT" sz="2000" b="1" dirty="0" smtClean="0"/>
              <a:t>22% </a:t>
            </a:r>
          </a:p>
          <a:p>
            <a:pPr algn="ctr"/>
            <a:r>
              <a:rPr lang="it-IT" sz="2000" b="1" dirty="0" smtClean="0"/>
              <a:t>dice </a:t>
            </a:r>
            <a:r>
              <a:rPr lang="it-IT" sz="2800" b="1" dirty="0" smtClean="0"/>
              <a:t>NO </a:t>
            </a:r>
          </a:p>
          <a:p>
            <a:pPr algn="ctr"/>
            <a:r>
              <a:rPr lang="it-IT" sz="2000" b="1" dirty="0" smtClean="0"/>
              <a:t>(33)</a:t>
            </a:r>
            <a:endParaRPr lang="it-IT" sz="2000" b="1" dirty="0"/>
          </a:p>
        </p:txBody>
      </p:sp>
      <p:pic>
        <p:nvPicPr>
          <p:cNvPr id="10" name="Picture 4" descr="Risultati immagini per perchè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5456"/>
            <a:ext cx="1296144" cy="5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14</a:t>
            </a:fld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96498"/>
              </p:ext>
            </p:extLst>
          </p:nvPr>
        </p:nvGraphicFramePr>
        <p:xfrm>
          <a:off x="2987824" y="2513672"/>
          <a:ext cx="5832648" cy="155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32648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it-IT" b="0" dirty="0" smtClean="0">
                          <a:solidFill>
                            <a:srgbClr val="2B0AB6"/>
                          </a:solidFill>
                        </a:rPr>
                        <a:t>Sbocchi occupazionali carenti, precari e insoddisfacenti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it-IT" b="0" dirty="0" smtClean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it-IT" b="0" dirty="0" smtClean="0">
                          <a:solidFill>
                            <a:srgbClr val="2B0AB6"/>
                          </a:solidFill>
                        </a:rPr>
                        <a:t>Scarsa qualità dell’insegnamento universitario in campo filosofico</a:t>
                      </a:r>
                    </a:p>
                    <a:p>
                      <a:pPr algn="just"/>
                      <a:endParaRPr lang="it-IT" sz="1800" b="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0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tudenti liceal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-28607"/>
            <a:ext cx="9141544" cy="60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2627784" y="2780928"/>
            <a:ext cx="410445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Cosa dicono gli Studenti liceali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3736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 27"/>
          <p:cNvSpPr/>
          <p:nvPr/>
        </p:nvSpPr>
        <p:spPr>
          <a:xfrm>
            <a:off x="1084769" y="3123840"/>
            <a:ext cx="1738865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 Studenti del 4° e 5° anno </a:t>
            </a:r>
            <a:r>
              <a:rPr lang="it-IT" sz="1400" dirty="0" err="1" smtClean="0"/>
              <a:t>dell’a.s.</a:t>
            </a:r>
            <a:r>
              <a:rPr lang="it-IT" sz="1400" dirty="0" smtClean="0"/>
              <a:t> 2016/17</a:t>
            </a:r>
            <a:endParaRPr lang="it-IT" sz="14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28924" y="2996952"/>
            <a:ext cx="8065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CasellaDiTesto 15"/>
          <p:cNvSpPr txBox="1">
            <a:spLocks noChangeArrowheads="1"/>
          </p:cNvSpPr>
          <p:nvPr/>
        </p:nvSpPr>
        <p:spPr bwMode="auto">
          <a:xfrm>
            <a:off x="978013" y="2276872"/>
            <a:ext cx="22319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Chi sono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 profilo degli studenti liceali</a:t>
            </a:r>
            <a:endParaRPr lang="it-IT" dirty="0"/>
          </a:p>
        </p:txBody>
      </p:sp>
      <p:sp>
        <p:nvSpPr>
          <p:cNvPr id="19" name="Figura a mano libera 18"/>
          <p:cNvSpPr/>
          <p:nvPr/>
        </p:nvSpPr>
        <p:spPr>
          <a:xfrm>
            <a:off x="1100416" y="4074565"/>
            <a:ext cx="1733378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Provengono da 30 città diverse della Lombardia</a:t>
            </a:r>
            <a:endParaRPr lang="it-IT" sz="1400" dirty="0"/>
          </a:p>
        </p:txBody>
      </p:sp>
      <p:sp>
        <p:nvSpPr>
          <p:cNvPr id="21" name="Figura a mano libera 20"/>
          <p:cNvSpPr/>
          <p:nvPr/>
        </p:nvSpPr>
        <p:spPr>
          <a:xfrm>
            <a:off x="959261" y="5318349"/>
            <a:ext cx="1969576" cy="640743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Milano, Varese, Bergamo, Cremona ….</a:t>
            </a:r>
            <a:endParaRPr lang="it-IT" sz="1400" dirty="0"/>
          </a:p>
        </p:txBody>
      </p:sp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5676070" y="2384743"/>
            <a:ext cx="22319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Cosa faranno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5925354" y="3123840"/>
            <a:ext cx="1733378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 il </a:t>
            </a:r>
            <a:r>
              <a:rPr lang="it-IT" sz="1400" b="1" dirty="0" smtClean="0"/>
              <a:t>95%</a:t>
            </a:r>
            <a:r>
              <a:rPr lang="it-IT" sz="1400" dirty="0" smtClean="0"/>
              <a:t> proseguirà con gli studi universitari</a:t>
            </a:r>
            <a:r>
              <a:rPr lang="it-IT" sz="1400" b="1" dirty="0" smtClean="0"/>
              <a:t>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endParaRPr lang="it-IT" sz="1400" dirty="0"/>
          </a:p>
        </p:txBody>
      </p:sp>
      <p:sp>
        <p:nvSpPr>
          <p:cNvPr id="24" name="Figura a mano libera 23"/>
          <p:cNvSpPr/>
          <p:nvPr/>
        </p:nvSpPr>
        <p:spPr>
          <a:xfrm>
            <a:off x="5925354" y="4077072"/>
            <a:ext cx="1733378" cy="873301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 Ma solo il </a:t>
            </a:r>
            <a:r>
              <a:rPr lang="it-IT" sz="1400" b="1" dirty="0" smtClean="0"/>
              <a:t>14%</a:t>
            </a:r>
            <a:r>
              <a:rPr lang="it-IT" sz="1400" dirty="0" smtClean="0"/>
              <a:t> di loro potrebbe fare un </a:t>
            </a:r>
            <a:r>
              <a:rPr lang="it-IT" sz="1400" dirty="0" err="1" smtClean="0"/>
              <a:t>CdL</a:t>
            </a:r>
            <a:r>
              <a:rPr lang="it-IT" sz="1400" dirty="0" smtClean="0"/>
              <a:t> in Filosofia</a:t>
            </a:r>
            <a:endParaRPr lang="it-IT" sz="1400" b="1" dirty="0" smtClean="0"/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endParaRPr lang="it-IT" sz="1400" dirty="0"/>
          </a:p>
        </p:txBody>
      </p:sp>
      <p:sp>
        <p:nvSpPr>
          <p:cNvPr id="32" name="Figura a mano libera 31"/>
          <p:cNvSpPr/>
          <p:nvPr/>
        </p:nvSpPr>
        <p:spPr>
          <a:xfrm>
            <a:off x="2267744" y="1340768"/>
            <a:ext cx="4383946" cy="648072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00609D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3200" b="1" dirty="0" smtClean="0">
                <a:solidFill>
                  <a:schemeClr val="bg1"/>
                </a:solidFill>
              </a:rPr>
              <a:t>700 rispondenti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4" name="Figura a mano libera 13"/>
          <p:cNvSpPr/>
          <p:nvPr/>
        </p:nvSpPr>
        <p:spPr>
          <a:xfrm rot="5400000">
            <a:off x="1776867" y="4969296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3826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Quali Licei frequentano</a:t>
            </a:r>
            <a:endParaRPr lang="it-IT" dirty="0"/>
          </a:p>
        </p:txBody>
      </p:sp>
      <p:sp>
        <p:nvSpPr>
          <p:cNvPr id="3" name="Rounded Rectangle 4">
            <a:hlinkClick r:id="rId2" action="ppaction://hlinksldjump"/>
          </p:cNvPr>
          <p:cNvSpPr/>
          <p:nvPr/>
        </p:nvSpPr>
        <p:spPr>
          <a:xfrm>
            <a:off x="179513" y="1700808"/>
            <a:ext cx="1440159" cy="1528211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41,4% 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endParaRPr lang="en-US" dirty="0"/>
          </a:p>
        </p:txBody>
      </p:sp>
      <p:sp>
        <p:nvSpPr>
          <p:cNvPr id="4" name="Rounded Rectangle 5">
            <a:hlinkClick r:id="rId3" action="ppaction://hlinksldjump"/>
          </p:cNvPr>
          <p:cNvSpPr/>
          <p:nvPr/>
        </p:nvSpPr>
        <p:spPr>
          <a:xfrm>
            <a:off x="2089665" y="1700808"/>
            <a:ext cx="1402216" cy="1497873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23,5%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Classico</a:t>
            </a:r>
            <a:endParaRPr lang="en-US" dirty="0"/>
          </a:p>
        </p:txBody>
      </p:sp>
      <p:sp>
        <p:nvSpPr>
          <p:cNvPr id="5" name="Rounded Rectangle 6">
            <a:hlinkClick r:id="rId4" action="ppaction://hlinksldjump"/>
          </p:cNvPr>
          <p:cNvSpPr/>
          <p:nvPr/>
        </p:nvSpPr>
        <p:spPr>
          <a:xfrm>
            <a:off x="3995936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15,9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Linguistico</a:t>
            </a:r>
            <a:endParaRPr lang="en-US" dirty="0"/>
          </a:p>
        </p:txBody>
      </p:sp>
      <p:sp>
        <p:nvSpPr>
          <p:cNvPr id="6" name="Rounded Rectangle 7">
            <a:hlinkClick r:id="rId5" action="ppaction://hlinksldjump"/>
          </p:cNvPr>
          <p:cNvSpPr/>
          <p:nvPr/>
        </p:nvSpPr>
        <p:spPr>
          <a:xfrm>
            <a:off x="5796136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9,9%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Scienze Umane</a:t>
            </a:r>
            <a:endParaRPr lang="en-US" dirty="0"/>
          </a:p>
        </p:txBody>
      </p:sp>
      <p:cxnSp>
        <p:nvCxnSpPr>
          <p:cNvPr id="8" name="Elbow Connector 13"/>
          <p:cNvCxnSpPr>
            <a:stCxn id="4" idx="2"/>
          </p:cNvCxnSpPr>
          <p:nvPr/>
        </p:nvCxnSpPr>
        <p:spPr>
          <a:xfrm rot="16200000" flipH="1">
            <a:off x="2268908" y="3720545"/>
            <a:ext cx="1866594" cy="822865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14"/>
          <p:cNvCxnSpPr/>
          <p:nvPr/>
        </p:nvCxnSpPr>
        <p:spPr>
          <a:xfrm rot="5400000">
            <a:off x="3555195" y="3810349"/>
            <a:ext cx="1778448" cy="590932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7">
            <a:hlinkClick r:id="rId5" action="ppaction://hlinksldjump"/>
          </p:cNvPr>
          <p:cNvSpPr/>
          <p:nvPr/>
        </p:nvSpPr>
        <p:spPr>
          <a:xfrm>
            <a:off x="7604719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9,3%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Artistico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524914" y="3568558"/>
            <a:ext cx="1722328" cy="1043252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5399151" y="3757071"/>
            <a:ext cx="1712809" cy="749811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4"/>
          <p:cNvCxnSpPr/>
          <p:nvPr/>
        </p:nvCxnSpPr>
        <p:spPr>
          <a:xfrm rot="5400000">
            <a:off x="7248036" y="3736967"/>
            <a:ext cx="1706697" cy="722064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43" y="4082807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17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igura a mano libera 26"/>
          <p:cNvSpPr/>
          <p:nvPr/>
        </p:nvSpPr>
        <p:spPr>
          <a:xfrm>
            <a:off x="2471037" y="1449707"/>
            <a:ext cx="1152525" cy="719137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00609D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SI 96% 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28" name="Figura a mano libera 27"/>
          <p:cNvSpPr/>
          <p:nvPr/>
        </p:nvSpPr>
        <p:spPr>
          <a:xfrm>
            <a:off x="2572507" y="2012600"/>
            <a:ext cx="1163181" cy="56140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670 studenti</a:t>
            </a:r>
            <a:endParaRPr lang="it-IT" sz="1400" dirty="0"/>
          </a:p>
        </p:txBody>
      </p:sp>
      <p:sp>
        <p:nvSpPr>
          <p:cNvPr id="29" name="Figura a mano libera 28"/>
          <p:cNvSpPr/>
          <p:nvPr/>
        </p:nvSpPr>
        <p:spPr>
          <a:xfrm>
            <a:off x="4317144" y="1683862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ln>
            <a:solidFill>
              <a:srgbClr val="00609D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  <p:sp>
        <p:nvSpPr>
          <p:cNvPr id="30" name="Figura a mano libera 29"/>
          <p:cNvSpPr/>
          <p:nvPr/>
        </p:nvSpPr>
        <p:spPr>
          <a:xfrm>
            <a:off x="5161613" y="1423038"/>
            <a:ext cx="1152525" cy="719137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00609D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NO 4%</a:t>
            </a:r>
            <a:endParaRPr lang="it-IT" sz="2000" b="1" dirty="0"/>
          </a:p>
        </p:txBody>
      </p:sp>
      <p:sp>
        <p:nvSpPr>
          <p:cNvPr id="31" name="Figura a mano libera 30"/>
          <p:cNvSpPr/>
          <p:nvPr/>
        </p:nvSpPr>
        <p:spPr>
          <a:xfrm>
            <a:off x="5224850" y="2012600"/>
            <a:ext cx="1065858" cy="56140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30 studenti</a:t>
            </a:r>
            <a:endParaRPr lang="it-IT" sz="1400" dirty="0"/>
          </a:p>
        </p:txBody>
      </p:sp>
      <p:sp>
        <p:nvSpPr>
          <p:cNvPr id="35" name="Figura a mano libera 34"/>
          <p:cNvSpPr/>
          <p:nvPr/>
        </p:nvSpPr>
        <p:spPr>
          <a:xfrm rot="5400000">
            <a:off x="3299170" y="4093952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D8A915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  <p:sp>
        <p:nvSpPr>
          <p:cNvPr id="19" name="CasellaDiTesto 15"/>
          <p:cNvSpPr txBox="1">
            <a:spLocks noChangeArrowheads="1"/>
          </p:cNvSpPr>
          <p:nvPr/>
        </p:nvSpPr>
        <p:spPr bwMode="auto">
          <a:xfrm>
            <a:off x="2727129" y="3260904"/>
            <a:ext cx="3366747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Sei interessato ad un corso di laurea in Filosofia ?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88872" y="116632"/>
            <a:ext cx="5947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FFFF"/>
                </a:solidFill>
              </a:rPr>
              <a:t>Hai intenzione di intraprendere gli studi universitari ?</a:t>
            </a:r>
          </a:p>
        </p:txBody>
      </p:sp>
      <p:sp>
        <p:nvSpPr>
          <p:cNvPr id="23" name="Figura a mano libera 22"/>
          <p:cNvSpPr/>
          <p:nvPr/>
        </p:nvSpPr>
        <p:spPr>
          <a:xfrm rot="5400000">
            <a:off x="3025868" y="2697955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ln>
            <a:solidFill>
              <a:srgbClr val="00609D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  <p:sp>
        <p:nvSpPr>
          <p:cNvPr id="24" name="Figura a mano libera 23"/>
          <p:cNvSpPr/>
          <p:nvPr/>
        </p:nvSpPr>
        <p:spPr>
          <a:xfrm>
            <a:off x="2838810" y="4574740"/>
            <a:ext cx="1478334" cy="719137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 13,6%  SI 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25" name="Figura a mano libera 24"/>
          <p:cNvSpPr/>
          <p:nvPr/>
        </p:nvSpPr>
        <p:spPr>
          <a:xfrm>
            <a:off x="2996386" y="5159176"/>
            <a:ext cx="1163181" cy="56140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91 studenti</a:t>
            </a:r>
            <a:endParaRPr lang="it-IT" sz="14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5252805" y="4574741"/>
            <a:ext cx="1512168" cy="719137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 86,4%  NO 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32" name="Figura a mano libera 31"/>
          <p:cNvSpPr/>
          <p:nvPr/>
        </p:nvSpPr>
        <p:spPr>
          <a:xfrm>
            <a:off x="5512285" y="5132784"/>
            <a:ext cx="1163181" cy="56140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579 studenti</a:t>
            </a:r>
            <a:endParaRPr lang="it-IT" sz="1400" dirty="0"/>
          </a:p>
        </p:txBody>
      </p:sp>
      <p:sp>
        <p:nvSpPr>
          <p:cNvPr id="33" name="Figura a mano libera 32"/>
          <p:cNvSpPr/>
          <p:nvPr/>
        </p:nvSpPr>
        <p:spPr>
          <a:xfrm rot="5400000">
            <a:off x="5716444" y="4204495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D8A915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2342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1582052"/>
            <a:ext cx="8611184" cy="338554"/>
          </a:xfrm>
          <a:prstGeom prst="rect">
            <a:avLst/>
          </a:prstGeom>
          <a:noFill/>
          <a:ln w="28575">
            <a:solidFill>
              <a:srgbClr val="D8A9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D8A915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Perché NON sei interessato?   579 studenti</a:t>
            </a:r>
            <a:endParaRPr lang="it-IT" sz="1600" b="1" dirty="0">
              <a:solidFill>
                <a:srgbClr val="D8A915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615" y="2255381"/>
            <a:ext cx="7992888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t-IT" sz="2000" dirty="0">
                <a:solidFill>
                  <a:srgbClr val="00609D"/>
                </a:solidFill>
              </a:rPr>
              <a:t>La quasi totalità degli studenti ha risposto </a:t>
            </a:r>
            <a:r>
              <a:rPr lang="it-IT" sz="2000" dirty="0" smtClean="0">
                <a:solidFill>
                  <a:srgbClr val="00609D"/>
                </a:solidFill>
              </a:rPr>
              <a:t>che la </a:t>
            </a:r>
            <a:r>
              <a:rPr lang="it-IT" sz="2000" dirty="0">
                <a:solidFill>
                  <a:srgbClr val="00609D"/>
                </a:solidFill>
              </a:rPr>
              <a:t>materia non è di loro interesse o quanto meno non li interessa abbastanza da intraprendere uno studio universitario così mirato</a:t>
            </a:r>
            <a:r>
              <a:rPr lang="it-IT" sz="2000" dirty="0" smtClean="0">
                <a:solidFill>
                  <a:srgbClr val="00609D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00609D"/>
              </a:solidFill>
            </a:endParaRPr>
          </a:p>
          <a:p>
            <a:pPr algn="just"/>
            <a:r>
              <a:rPr lang="it-IT" sz="2000" dirty="0">
                <a:solidFill>
                  <a:srgbClr val="00609D"/>
                </a:solidFill>
              </a:rPr>
              <a:t>Alcuni hanno espresso idee già chiare circa il loro futuro percorso universitario (medicina, ingegneria, psicologia, materie scientifiche ed economiche, alcuni anche a lettere classiche ma non a filosofia)</a:t>
            </a:r>
          </a:p>
          <a:p>
            <a:pPr algn="just"/>
            <a:endParaRPr lang="it-IT" sz="2000" dirty="0" smtClean="0">
              <a:solidFill>
                <a:srgbClr val="00609D"/>
              </a:solidFill>
            </a:endParaRPr>
          </a:p>
          <a:p>
            <a:pPr algn="just"/>
            <a:r>
              <a:rPr lang="it-IT" sz="2000" dirty="0" smtClean="0">
                <a:solidFill>
                  <a:srgbClr val="00609D"/>
                </a:solidFill>
              </a:rPr>
              <a:t>La </a:t>
            </a:r>
            <a:r>
              <a:rPr lang="it-IT" sz="2000" dirty="0">
                <a:solidFill>
                  <a:srgbClr val="00609D"/>
                </a:solidFill>
              </a:rPr>
              <a:t>gran parte dichiara di non «amare» la filosofia e </a:t>
            </a:r>
            <a:r>
              <a:rPr lang="it-IT" sz="2000" u="sng" dirty="0">
                <a:solidFill>
                  <a:srgbClr val="00609D"/>
                </a:solidFill>
              </a:rPr>
              <a:t>altrettanti affermano che la scelta di un tale percorso di studi potrebbe precludere un facile accesso al mondo del lavoro</a:t>
            </a:r>
            <a:r>
              <a:rPr lang="it-IT" sz="2000" dirty="0">
                <a:solidFill>
                  <a:srgbClr val="00609D"/>
                </a:solidFill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Interesse per la Filosofia: NO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06040" y="6493043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19</a:t>
            </a:fld>
            <a:endParaRPr lang="it-IT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7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TextBox 11"/>
          <p:cNvSpPr txBox="1"/>
          <p:nvPr/>
        </p:nvSpPr>
        <p:spPr>
          <a:xfrm>
            <a:off x="1676863" y="1757546"/>
            <a:ext cx="299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Motivazioni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scelta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13"/>
          <p:cNvSpPr/>
          <p:nvPr/>
        </p:nvSpPr>
        <p:spPr>
          <a:xfrm>
            <a:off x="566370" y="1663134"/>
            <a:ext cx="604434" cy="58893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1</a:t>
            </a:r>
            <a:endParaRPr lang="en-US" b="1" dirty="0">
              <a:latin typeface="Dosis" panose="02010503020202060003" pitchFamily="2" charset="0"/>
            </a:endParaRPr>
          </a:p>
        </p:txBody>
      </p:sp>
      <p:sp>
        <p:nvSpPr>
          <p:cNvPr id="5" name="Oval 14"/>
          <p:cNvSpPr/>
          <p:nvPr/>
        </p:nvSpPr>
        <p:spPr>
          <a:xfrm>
            <a:off x="511182" y="2783939"/>
            <a:ext cx="604434" cy="58893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2</a:t>
            </a:r>
            <a:endParaRPr lang="en-US" b="1" dirty="0">
              <a:latin typeface="Dosis" panose="02010503020202060003" pitchFamily="2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11182" y="3961804"/>
            <a:ext cx="604434" cy="58893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3</a:t>
            </a:r>
            <a:endParaRPr lang="en-US" b="1" dirty="0">
              <a:latin typeface="Dosis" panose="02010503020202060003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90532" y="2878351"/>
            <a:ext cx="299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universitario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3" name="Group 2"/>
          <p:cNvGrpSpPr/>
          <p:nvPr/>
        </p:nvGrpSpPr>
        <p:grpSpPr>
          <a:xfrm>
            <a:off x="1115616" y="2198638"/>
            <a:ext cx="5431316" cy="306130"/>
            <a:chOff x="934623" y="2026789"/>
            <a:chExt cx="3610317" cy="306130"/>
          </a:xfrm>
        </p:grpSpPr>
        <p:cxnSp>
          <p:nvCxnSpPr>
            <p:cNvPr id="14" name="Straight Connector 3"/>
            <p:cNvCxnSpPr/>
            <p:nvPr/>
          </p:nvCxnSpPr>
          <p:spPr>
            <a:xfrm>
              <a:off x="934623" y="2026789"/>
              <a:ext cx="317613" cy="294467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/>
            <p:cNvCxnSpPr/>
            <p:nvPr/>
          </p:nvCxnSpPr>
          <p:spPr>
            <a:xfrm>
              <a:off x="1250310" y="2320243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"/>
          <p:cNvGrpSpPr/>
          <p:nvPr/>
        </p:nvGrpSpPr>
        <p:grpSpPr>
          <a:xfrm>
            <a:off x="1170804" y="3278461"/>
            <a:ext cx="5467056" cy="306130"/>
            <a:chOff x="934623" y="2026789"/>
            <a:chExt cx="3610317" cy="306130"/>
          </a:xfrm>
        </p:grpSpPr>
        <p:cxnSp>
          <p:nvCxnSpPr>
            <p:cNvPr id="18" name="Straight Connector 3"/>
            <p:cNvCxnSpPr/>
            <p:nvPr/>
          </p:nvCxnSpPr>
          <p:spPr>
            <a:xfrm>
              <a:off x="934623" y="2026789"/>
              <a:ext cx="317613" cy="294467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>
              <a:off x="1250310" y="2320243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"/>
          <p:cNvGrpSpPr/>
          <p:nvPr/>
        </p:nvGrpSpPr>
        <p:grpSpPr>
          <a:xfrm>
            <a:off x="1194076" y="4439612"/>
            <a:ext cx="5510466" cy="366448"/>
            <a:chOff x="934623" y="3123243"/>
            <a:chExt cx="3652058" cy="366448"/>
          </a:xfrm>
        </p:grpSpPr>
        <p:cxnSp>
          <p:nvCxnSpPr>
            <p:cNvPr id="21" name="Straight Connector 3"/>
            <p:cNvCxnSpPr/>
            <p:nvPr/>
          </p:nvCxnSpPr>
          <p:spPr>
            <a:xfrm>
              <a:off x="934623" y="3123243"/>
              <a:ext cx="357428" cy="366448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2"/>
            <p:cNvCxnSpPr/>
            <p:nvPr/>
          </p:nvCxnSpPr>
          <p:spPr>
            <a:xfrm>
              <a:off x="1292051" y="3477015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0"/>
          <p:cNvSpPr txBox="1"/>
          <p:nvPr/>
        </p:nvSpPr>
        <p:spPr>
          <a:xfrm>
            <a:off x="1676863" y="4149688"/>
            <a:ext cx="5380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sbocchi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lavorativi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6591096" y="64826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3" name="Oval 15"/>
          <p:cNvSpPr/>
          <p:nvPr/>
        </p:nvSpPr>
        <p:spPr>
          <a:xfrm>
            <a:off x="589642" y="5301208"/>
            <a:ext cx="604434" cy="58893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4</a:t>
            </a:r>
            <a:endParaRPr lang="en-US" b="1" dirty="0">
              <a:latin typeface="Dosis" panose="02010503020202060003" pitchFamily="2" charset="0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1194076" y="5706919"/>
            <a:ext cx="5510466" cy="366448"/>
            <a:chOff x="934623" y="3123243"/>
            <a:chExt cx="3652058" cy="366448"/>
          </a:xfrm>
        </p:grpSpPr>
        <p:cxnSp>
          <p:nvCxnSpPr>
            <p:cNvPr id="25" name="Straight Connector 3"/>
            <p:cNvCxnSpPr/>
            <p:nvPr/>
          </p:nvCxnSpPr>
          <p:spPr>
            <a:xfrm>
              <a:off x="934623" y="3123243"/>
              <a:ext cx="357428" cy="366448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/>
            <p:cNvCxnSpPr/>
            <p:nvPr/>
          </p:nvCxnSpPr>
          <p:spPr>
            <a:xfrm>
              <a:off x="1292051" y="3477015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0"/>
          <p:cNvSpPr txBox="1"/>
          <p:nvPr/>
        </p:nvSpPr>
        <p:spPr>
          <a:xfrm>
            <a:off x="1733387" y="5468944"/>
            <a:ext cx="5380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Implicazioni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didattica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280" y="1412775"/>
            <a:ext cx="8611184" cy="338554"/>
          </a:xfrm>
          <a:prstGeom prst="rect">
            <a:avLst/>
          </a:prstGeom>
          <a:noFill/>
          <a:ln w="28575">
            <a:solidFill>
              <a:srgbClr val="D8A9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D8A915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Perché NON sei interessato?   579 studenti</a:t>
            </a:r>
            <a:endParaRPr lang="it-IT" sz="1600" b="1" dirty="0">
              <a:solidFill>
                <a:srgbClr val="D8A915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Interesse per la Filosofia: NO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06040" y="6493043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20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24761" y="2001028"/>
            <a:ext cx="8451695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t-IT" dirty="0" smtClean="0">
                <a:solidFill>
                  <a:srgbClr val="00609D"/>
                </a:solidFill>
              </a:rPr>
              <a:t>Alcune affermazioni: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Considerando come unico possibile lavoro quello dell’insegnante, non ho interessi.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Credo tratti di argomenti troppo astratti per essere applicati fuori dall’ambito accademico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È un indirizzo che ha la fama di dare poche possibilità di lavoro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È una materia molto interessante, mi ha cambiato la vita studiarla. Tuttavia non è la mia strada, preferisca fare qualcosa di più pratico e che mi formi seriamente in vista di un lavoro.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Ho altre preferenze</a:t>
            </a:r>
            <a:r>
              <a:rPr lang="it-IT" i="1" dirty="0">
                <a:solidFill>
                  <a:srgbClr val="00609D"/>
                </a:solidFill>
              </a:rPr>
              <a:t> </a:t>
            </a:r>
            <a:r>
              <a:rPr lang="it-IT" i="1" dirty="0" smtClean="0">
                <a:solidFill>
                  <a:srgbClr val="00609D"/>
                </a:solidFill>
              </a:rPr>
              <a:t>/ obiettivi /progetti.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Ho interessi maggiori. (?)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Mi piacerebbe studiare filosofia ma non saprei cosa fare dopo.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Non è una materia che mi appassiona.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Non ritengo che gli studenti universitari di filosofia siano utili nel mondo del lavoro, le opportunità sono limitate.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609D"/>
                </a:solidFill>
              </a:rPr>
              <a:t>Questioni lavorative, tuttavia trovo interessante e molto formativa la materia</a:t>
            </a:r>
            <a:endParaRPr lang="it-IT" i="1" dirty="0">
              <a:solidFill>
                <a:srgbClr val="0060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6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519" y="1434262"/>
            <a:ext cx="8656057" cy="338554"/>
          </a:xfrm>
          <a:prstGeom prst="rect">
            <a:avLst/>
          </a:prstGeom>
          <a:noFill/>
          <a:ln w="28575">
            <a:solidFill>
              <a:srgbClr val="D8A915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00609D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 sz="1600" b="1" dirty="0" smtClean="0">
                <a:solidFill>
                  <a:srgbClr val="D8A915"/>
                </a:solidFill>
              </a:rPr>
              <a:t>Perché sei interessato ?   91 studenti</a:t>
            </a:r>
            <a:endParaRPr lang="en-US" sz="1600" b="1" dirty="0">
              <a:solidFill>
                <a:srgbClr val="D8A915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Interesse per la Filosofia: Sì</a:t>
            </a:r>
            <a:endParaRPr lang="it-IT" dirty="0"/>
          </a:p>
        </p:txBody>
      </p:sp>
      <p:sp>
        <p:nvSpPr>
          <p:cNvPr id="12" name="TextBox 10"/>
          <p:cNvSpPr txBox="1"/>
          <p:nvPr/>
        </p:nvSpPr>
        <p:spPr>
          <a:xfrm>
            <a:off x="467545" y="1825080"/>
            <a:ext cx="8208912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609D"/>
                </a:solidFill>
              </a:rPr>
              <a:t>La maggioranza dei rispondenti afferma di volerla scegliere per l’INTERESSE</a:t>
            </a:r>
            <a:r>
              <a:rPr lang="it-IT" sz="2000" b="1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rgbClr val="00609D"/>
                </a:solidFill>
              </a:rPr>
              <a:t>e la PASSIONE per </a:t>
            </a:r>
            <a:r>
              <a:rPr lang="it-IT" sz="2000" b="1" dirty="0">
                <a:solidFill>
                  <a:srgbClr val="00609D"/>
                </a:solidFill>
              </a:rPr>
              <a:t>la materia</a:t>
            </a:r>
            <a:r>
              <a:rPr lang="it-IT" sz="2000" dirty="0" smtClean="0">
                <a:solidFill>
                  <a:srgbClr val="00609D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00609D"/>
              </a:solidFill>
            </a:endParaRPr>
          </a:p>
          <a:p>
            <a:pPr algn="just"/>
            <a:r>
              <a:rPr lang="it-IT" sz="2000" dirty="0" smtClean="0">
                <a:solidFill>
                  <a:srgbClr val="00609D"/>
                </a:solidFill>
              </a:rPr>
              <a:t>Qualcuno specifica maggiormente: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La curiosità, la voglia di conoscere il pensiero dell’uomo e la sua evoluzione per trovare soluzione migliori nei giorni nostri.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Ho un professore che mi fa appassionare alla materia. La rende leggera nonostante alcuni argomenti siano pesanti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Mi piace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La bellezza della storia, del ragionamento filosofico e la possibilità che offre la Filosofia di confrontarsi con numerose e differenti realtà di pensiero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È una materia che ti consente di aprire la mente per quanto riguarda sia la comprensione che la formulazione di pensieri e concetti filosofici, agevola alla riflessione e a trovare una possibile soluzione a vari problemi anche di vita quotidiana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06040" y="6493043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21</a:t>
            </a:fld>
            <a:endParaRPr lang="it-IT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0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519" y="1434262"/>
            <a:ext cx="8656057" cy="338554"/>
          </a:xfrm>
          <a:prstGeom prst="rect">
            <a:avLst/>
          </a:prstGeom>
          <a:noFill/>
          <a:ln w="28575">
            <a:solidFill>
              <a:srgbClr val="D8A915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00609D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 sz="1600" b="1" dirty="0" smtClean="0">
                <a:solidFill>
                  <a:srgbClr val="D8A915"/>
                </a:solidFill>
              </a:rPr>
              <a:t>Perché sei interessato ?   91 studenti</a:t>
            </a:r>
            <a:endParaRPr lang="en-US" sz="1600" b="1" dirty="0">
              <a:solidFill>
                <a:srgbClr val="D8A915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Interesse per la Filosofia: Sì</a:t>
            </a:r>
            <a:endParaRPr lang="it-IT" dirty="0"/>
          </a:p>
        </p:txBody>
      </p:sp>
      <p:sp>
        <p:nvSpPr>
          <p:cNvPr id="12" name="TextBox 10"/>
          <p:cNvSpPr txBox="1"/>
          <p:nvPr/>
        </p:nvSpPr>
        <p:spPr>
          <a:xfrm>
            <a:off x="683569" y="1916832"/>
            <a:ext cx="7848872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Pone domande e riflette sul mondo e sull’uomo, indaga sul senso dell’essere e dell’esistenza umana, tenta di definire la natura e analizza le possibilità e i limiti della conoscenza.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La filosofia serve per comprendere meglio gli avvenimenti e anche alcuni comportamenti dell’uomo. Ci fa interrogare sulle questioni morali e a non prendere decisioni avventate e inconsapevoli, Risponde o almeno cerca di rispondere alle domande fondamentali dell’uomo e fa bene all’animo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Perché la filosofia mi intriga e mi appassiona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Passione e amore per la filosofia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609D"/>
                </a:solidFill>
              </a:rPr>
              <a:t>Ritengo che la filosofia e lo studio della storia della filosofia portino (potenzialmente) ad una più fondata comprensione del mondo, il che è condizione necessaria per orientare al meglio le proprie scelte di vita.</a:t>
            </a:r>
            <a:endParaRPr lang="it-IT" sz="2000" i="1" dirty="0">
              <a:solidFill>
                <a:srgbClr val="00609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06040" y="6493043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22</a:t>
            </a:fld>
            <a:endParaRPr lang="it-IT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igura a mano libera 26"/>
          <p:cNvSpPr/>
          <p:nvPr/>
        </p:nvSpPr>
        <p:spPr>
          <a:xfrm>
            <a:off x="3020903" y="1926822"/>
            <a:ext cx="979702" cy="578574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15,4%</a:t>
            </a:r>
            <a:endParaRPr lang="it-IT" sz="2000" b="1" dirty="0"/>
          </a:p>
        </p:txBody>
      </p:sp>
      <p:sp>
        <p:nvSpPr>
          <p:cNvPr id="28" name="Figura a mano libera 27"/>
          <p:cNvSpPr/>
          <p:nvPr/>
        </p:nvSpPr>
        <p:spPr>
          <a:xfrm>
            <a:off x="4427984" y="1941039"/>
            <a:ext cx="2452941" cy="584198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dirty="0" smtClean="0"/>
              <a:t>Si iscriverebbe solo ad una </a:t>
            </a:r>
            <a:r>
              <a:rPr lang="it-IT" b="1" dirty="0" smtClean="0"/>
              <a:t>Laurea triennale</a:t>
            </a:r>
            <a:endParaRPr lang="it-IT" b="1" dirty="0"/>
          </a:p>
        </p:txBody>
      </p:sp>
      <p:sp>
        <p:nvSpPr>
          <p:cNvPr id="18" name="Figura a mano libera 17"/>
          <p:cNvSpPr/>
          <p:nvPr/>
        </p:nvSpPr>
        <p:spPr>
          <a:xfrm>
            <a:off x="3020903" y="2767856"/>
            <a:ext cx="979702" cy="578574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12,1%</a:t>
            </a:r>
            <a:endParaRPr lang="it-IT" sz="2000" b="1" dirty="0"/>
          </a:p>
        </p:txBody>
      </p:sp>
      <p:sp>
        <p:nvSpPr>
          <p:cNvPr id="19" name="Figura a mano libera 18"/>
          <p:cNvSpPr/>
          <p:nvPr/>
        </p:nvSpPr>
        <p:spPr>
          <a:xfrm>
            <a:off x="4427983" y="2708920"/>
            <a:ext cx="2452942" cy="6562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dirty="0" smtClean="0"/>
              <a:t>Si iscriverebbe solo ad una </a:t>
            </a:r>
            <a:r>
              <a:rPr lang="it-IT" b="1" dirty="0" smtClean="0"/>
              <a:t>Laurea magistrale</a:t>
            </a:r>
            <a:endParaRPr lang="it-IT" b="1" dirty="0"/>
          </a:p>
        </p:txBody>
      </p:sp>
      <p:sp>
        <p:nvSpPr>
          <p:cNvPr id="21" name="Figura a mano libera 20"/>
          <p:cNvSpPr/>
          <p:nvPr/>
        </p:nvSpPr>
        <p:spPr>
          <a:xfrm>
            <a:off x="2987839" y="3605378"/>
            <a:ext cx="979702" cy="578574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40,7%</a:t>
            </a:r>
            <a:endParaRPr lang="it-IT" sz="2000" b="1" dirty="0"/>
          </a:p>
        </p:txBody>
      </p:sp>
      <p:sp>
        <p:nvSpPr>
          <p:cNvPr id="22" name="Figura a mano libera 21"/>
          <p:cNvSpPr/>
          <p:nvPr/>
        </p:nvSpPr>
        <p:spPr>
          <a:xfrm>
            <a:off x="4427984" y="3573016"/>
            <a:ext cx="2452941" cy="70382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dirty="0" smtClean="0"/>
              <a:t> Si iscriverebbe ad </a:t>
            </a:r>
            <a:r>
              <a:rPr lang="it-IT" b="1" dirty="0" smtClean="0"/>
              <a:t>entrambe</a:t>
            </a:r>
            <a:endParaRPr lang="it-IT" b="1" dirty="0"/>
          </a:p>
        </p:txBody>
      </p:sp>
      <p:sp>
        <p:nvSpPr>
          <p:cNvPr id="23" name="Figura a mano libera 22"/>
          <p:cNvSpPr/>
          <p:nvPr/>
        </p:nvSpPr>
        <p:spPr>
          <a:xfrm>
            <a:off x="2843808" y="4437112"/>
            <a:ext cx="1224136" cy="847840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00609D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31,9%</a:t>
            </a:r>
            <a:endParaRPr lang="it-IT" sz="2000" b="1" dirty="0"/>
          </a:p>
        </p:txBody>
      </p:sp>
      <p:sp>
        <p:nvSpPr>
          <p:cNvPr id="24" name="Figura a mano libera 23"/>
          <p:cNvSpPr/>
          <p:nvPr/>
        </p:nvSpPr>
        <p:spPr>
          <a:xfrm>
            <a:off x="4427983" y="4581128"/>
            <a:ext cx="3024336" cy="703824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b="1" dirty="0" smtClean="0"/>
              <a:t>Non conosce la differenza fra LT e LM</a:t>
            </a:r>
            <a:endParaRPr lang="it-IT" b="1" dirty="0"/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2990503" y="116632"/>
            <a:ext cx="6156176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Chi sceglierebbe un Corso di laurea in Filosofia …….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7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216024"/>
            <a:ext cx="6156176" cy="908720"/>
          </a:xfrm>
        </p:spPr>
        <p:txBody>
          <a:bodyPr/>
          <a:lstStyle/>
          <a:p>
            <a:pPr algn="ctr"/>
            <a:r>
              <a:rPr lang="it-IT" sz="2400" dirty="0" smtClean="0"/>
              <a:t>Quanto influirà ciascuno dei seguenti ASPETTI sulla tua scelta del </a:t>
            </a:r>
            <a:r>
              <a:rPr lang="it-IT" sz="2600" u="sng" dirty="0" smtClean="0"/>
              <a:t>Corso di laurea</a:t>
            </a:r>
            <a:endParaRPr lang="it-IT" sz="2600" u="sng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39692"/>
              </p:ext>
            </p:extLst>
          </p:nvPr>
        </p:nvGraphicFramePr>
        <p:xfrm>
          <a:off x="395536" y="1772816"/>
          <a:ext cx="8424937" cy="4020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96184"/>
                <a:gridCol w="1665394"/>
                <a:gridCol w="1763359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kern="1200" dirty="0" smtClean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Studenti liceali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Liceali che NON sceglieranno Filosofia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Liceali che sceglieranno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Filosofia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desiderio di seguire le mie inclinazioni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personali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90,8%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90,1%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L’interesse per le materie del piano di studi/l’elenco delle materie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73,6%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Le successive possibilità di carriera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73,6%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48,4%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prestigio sociale della professione alla quale il corso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di laurea permette di accedere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68,9%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47,3%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La presenza di attività pratiche e laboratoriali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33,7%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La maturità di provenienza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28,8%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consiglio degli insegnanti delle superiori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11560" y="6155431"/>
            <a:ext cx="3932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2B0AB6"/>
                </a:solidFill>
              </a:rPr>
              <a:t>I valori % sono dati dalla somma molto+ moltissimo</a:t>
            </a:r>
            <a:endParaRPr lang="it-IT" sz="1400" dirty="0">
              <a:solidFill>
                <a:srgbClr val="2B0AB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92952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24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195704"/>
            <a:ext cx="6156176" cy="857032"/>
          </a:xfrm>
        </p:spPr>
        <p:txBody>
          <a:bodyPr/>
          <a:lstStyle/>
          <a:p>
            <a:pPr algn="ctr"/>
            <a:r>
              <a:rPr lang="it-IT" sz="2400" dirty="0" smtClean="0"/>
              <a:t>Quanto ciascuno dei seguenti ASPETTI </a:t>
            </a:r>
            <a:br>
              <a:rPr lang="it-IT" sz="2400" dirty="0" smtClean="0"/>
            </a:br>
            <a:r>
              <a:rPr lang="it-IT" sz="2400" dirty="0" smtClean="0"/>
              <a:t>influirà sulla tua scelta dell’</a:t>
            </a:r>
            <a:r>
              <a:rPr lang="it-IT" sz="2600" u="sng" dirty="0" smtClean="0"/>
              <a:t>Ateneo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69224"/>
              </p:ext>
            </p:extLst>
          </p:nvPr>
        </p:nvGraphicFramePr>
        <p:xfrm>
          <a:off x="323528" y="1540663"/>
          <a:ext cx="8424935" cy="4728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96183"/>
                <a:gridCol w="1665394"/>
                <a:gridCol w="1763358"/>
              </a:tblGrid>
              <a:tr h="9321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600" b="1" kern="1200" dirty="0" smtClean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Studenti liceali</a:t>
                      </a:r>
                      <a:endParaRPr lang="it-IT" sz="24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srgbClr val="2B0AB6"/>
                        </a:solidFill>
                      </a:endParaRPr>
                    </a:p>
                    <a:p>
                      <a:pPr algn="ctr"/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Area positiva </a:t>
                      </a:r>
                    </a:p>
                    <a:p>
                      <a:pPr algn="ctr"/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(Abbastanza+ M+MM)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Molto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Moltissimo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L’organizzazione e la qualità dei servizi dell’Ateneo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95,5%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62,7%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collegamento dell’Ateneo con il mondo del lavoro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89,4%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59,5%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Le opportunità di studio all’estero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79,1%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48,9%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La percezione di un ambiente ordinato e accogliente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88,6%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44,5%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prestigio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del corpo docente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79,5%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Le tasse universitarie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75,2%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30,2%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prestigio dell’Ateneo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75,3%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25,5%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La comodità di raggiungere 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56,6%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17,2%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consiglio dei familiari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52,2%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10,8%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6925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consiglio degli amici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30,3%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25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92549" cy="60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71800" y="1988840"/>
            <a:ext cx="4104456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Cosa dicono gli Studenti Universitari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>
                <a:solidFill>
                  <a:prstClr val="white"/>
                </a:solidFill>
              </a:rPr>
              <a:t>Un’indagine a 360° gradi </a:t>
            </a:r>
            <a:r>
              <a:rPr lang="it-IT" sz="2000" dirty="0" smtClean="0">
                <a:solidFill>
                  <a:prstClr val="white"/>
                </a:solidFill>
              </a:rPr>
              <a:t>dal </a:t>
            </a:r>
            <a:r>
              <a:rPr lang="it-IT" sz="2000" dirty="0">
                <a:solidFill>
                  <a:prstClr val="white"/>
                </a:solidFill>
              </a:rPr>
              <a:t>liceo all’azienda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3736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144016"/>
            <a:ext cx="6156176" cy="1052736"/>
          </a:xfrm>
        </p:spPr>
        <p:txBody>
          <a:bodyPr/>
          <a:lstStyle/>
          <a:p>
            <a:pPr algn="ctr"/>
            <a:r>
              <a:rPr lang="it-IT" sz="2000" dirty="0" smtClean="0"/>
              <a:t>Prima di scegliere a quale Ateneo iscriverti, hai fatto una comparazione fra i piani di studio in Filosofia </a:t>
            </a:r>
            <a:br>
              <a:rPr lang="it-IT" sz="2000" dirty="0" smtClean="0"/>
            </a:br>
            <a:r>
              <a:rPr lang="it-IT" sz="2000" dirty="0" smtClean="0"/>
              <a:t>adottati dalle Università lombarde ?</a:t>
            </a:r>
            <a:endParaRPr lang="it-IT" sz="2000" dirty="0"/>
          </a:p>
        </p:txBody>
      </p:sp>
      <p:sp>
        <p:nvSpPr>
          <p:cNvPr id="3" name="Figura a mano libera 2"/>
          <p:cNvSpPr/>
          <p:nvPr/>
        </p:nvSpPr>
        <p:spPr>
          <a:xfrm>
            <a:off x="1834900" y="2221108"/>
            <a:ext cx="1728192" cy="935161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00609D"/>
          </a:solidFill>
          <a:ln>
            <a:solidFill>
              <a:srgbClr val="D8A915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 smtClean="0"/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smtClean="0"/>
              <a:t>SI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4" name="Figura a mano libera 3"/>
          <p:cNvSpPr/>
          <p:nvPr/>
        </p:nvSpPr>
        <p:spPr>
          <a:xfrm>
            <a:off x="5868144" y="2204863"/>
            <a:ext cx="1728192" cy="935161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00609D"/>
          </a:solidFill>
          <a:ln>
            <a:solidFill>
              <a:srgbClr val="D8A915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 smtClean="0"/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b="1" dirty="0" smtClean="0"/>
              <a:t>NO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5" name="Figura a mano libera 4"/>
          <p:cNvSpPr/>
          <p:nvPr/>
        </p:nvSpPr>
        <p:spPr>
          <a:xfrm>
            <a:off x="827584" y="3555588"/>
            <a:ext cx="1260140" cy="1169556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 smtClean="0"/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LT 56,2%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6" name="Figura a mano libera 5"/>
          <p:cNvSpPr/>
          <p:nvPr/>
        </p:nvSpPr>
        <p:spPr>
          <a:xfrm>
            <a:off x="3023032" y="3555588"/>
            <a:ext cx="1332944" cy="1169556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LM 65%	</a:t>
            </a:r>
            <a:endParaRPr lang="it-IT" sz="2000" b="1" dirty="0"/>
          </a:p>
        </p:txBody>
      </p:sp>
      <p:sp>
        <p:nvSpPr>
          <p:cNvPr id="7" name="Figura a mano libera 6"/>
          <p:cNvSpPr/>
          <p:nvPr/>
        </p:nvSpPr>
        <p:spPr>
          <a:xfrm>
            <a:off x="5148064" y="3568954"/>
            <a:ext cx="1080120" cy="621339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 smtClean="0"/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LT 43,8%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8" name="Figura a mano libera 7"/>
          <p:cNvSpPr/>
          <p:nvPr/>
        </p:nvSpPr>
        <p:spPr>
          <a:xfrm>
            <a:off x="7236296" y="3495369"/>
            <a:ext cx="1080120" cy="648073"/>
          </a:xfrm>
          <a:custGeom>
            <a:avLst/>
            <a:gdLst>
              <a:gd name="connsiteX0" fmla="*/ 0 w 1122583"/>
              <a:gd name="connsiteY0" fmla="*/ 60541 h 605411"/>
              <a:gd name="connsiteX1" fmla="*/ 60541 w 1122583"/>
              <a:gd name="connsiteY1" fmla="*/ 0 h 605411"/>
              <a:gd name="connsiteX2" fmla="*/ 1062042 w 1122583"/>
              <a:gd name="connsiteY2" fmla="*/ 0 h 605411"/>
              <a:gd name="connsiteX3" fmla="*/ 1122583 w 1122583"/>
              <a:gd name="connsiteY3" fmla="*/ 60541 h 605411"/>
              <a:gd name="connsiteX4" fmla="*/ 1122583 w 1122583"/>
              <a:gd name="connsiteY4" fmla="*/ 544870 h 605411"/>
              <a:gd name="connsiteX5" fmla="*/ 1062042 w 1122583"/>
              <a:gd name="connsiteY5" fmla="*/ 605411 h 605411"/>
              <a:gd name="connsiteX6" fmla="*/ 60541 w 1122583"/>
              <a:gd name="connsiteY6" fmla="*/ 605411 h 605411"/>
              <a:gd name="connsiteX7" fmla="*/ 0 w 1122583"/>
              <a:gd name="connsiteY7" fmla="*/ 544870 h 605411"/>
              <a:gd name="connsiteX8" fmla="*/ 0 w 1122583"/>
              <a:gd name="connsiteY8" fmla="*/ 60541 h 60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583" h="605411">
                <a:moveTo>
                  <a:pt x="0" y="60541"/>
                </a:moveTo>
                <a:cubicBezTo>
                  <a:pt x="0" y="27105"/>
                  <a:pt x="27105" y="0"/>
                  <a:pt x="60541" y="0"/>
                </a:cubicBezTo>
                <a:lnTo>
                  <a:pt x="1062042" y="0"/>
                </a:lnTo>
                <a:cubicBezTo>
                  <a:pt x="1095478" y="0"/>
                  <a:pt x="1122583" y="27105"/>
                  <a:pt x="1122583" y="60541"/>
                </a:cubicBezTo>
                <a:lnTo>
                  <a:pt x="1122583" y="544870"/>
                </a:lnTo>
                <a:cubicBezTo>
                  <a:pt x="1122583" y="578306"/>
                  <a:pt x="1095478" y="605411"/>
                  <a:pt x="1062042" y="605411"/>
                </a:cubicBezTo>
                <a:lnTo>
                  <a:pt x="60541" y="605411"/>
                </a:lnTo>
                <a:cubicBezTo>
                  <a:pt x="27105" y="605411"/>
                  <a:pt x="0" y="578306"/>
                  <a:pt x="0" y="544870"/>
                </a:cubicBezTo>
                <a:lnTo>
                  <a:pt x="0" y="60541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78232" rIns="78232" bIns="243714" spcCol="1270" anchor="ctr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 smtClean="0"/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/>
              <a:t>LM 35%</a:t>
            </a:r>
          </a:p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2000" b="1" dirty="0"/>
          </a:p>
        </p:txBody>
      </p:sp>
      <p:sp>
        <p:nvSpPr>
          <p:cNvPr id="9" name="Freccia tridirezionale 8"/>
          <p:cNvSpPr/>
          <p:nvPr/>
        </p:nvSpPr>
        <p:spPr>
          <a:xfrm>
            <a:off x="2195736" y="3284984"/>
            <a:ext cx="648072" cy="541208"/>
          </a:xfrm>
          <a:prstGeom prst="leftRigh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tridirezionale 9"/>
          <p:cNvSpPr/>
          <p:nvPr/>
        </p:nvSpPr>
        <p:spPr>
          <a:xfrm>
            <a:off x="6372200" y="3247832"/>
            <a:ext cx="648072" cy="541208"/>
          </a:xfrm>
          <a:prstGeom prst="leftRigh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27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1268760"/>
          </a:xfrm>
        </p:spPr>
        <p:txBody>
          <a:bodyPr/>
          <a:lstStyle/>
          <a:p>
            <a:pPr algn="ctr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Quanto ha influito il costo delle tasse universitarie </a:t>
            </a:r>
            <a:br>
              <a:rPr lang="it-IT" sz="2000" dirty="0" smtClean="0"/>
            </a:br>
            <a:r>
              <a:rPr lang="it-IT" sz="2000" dirty="0" smtClean="0"/>
              <a:t>nella tua scelta dell’Ateneo ?</a:t>
            </a:r>
            <a:endParaRPr lang="it-IT" sz="2000" dirty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919223372"/>
              </p:ext>
            </p:extLst>
          </p:nvPr>
        </p:nvGraphicFramePr>
        <p:xfrm>
          <a:off x="395536" y="1556792"/>
          <a:ext cx="8496944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660232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28</a:t>
            </a:fld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5940152" y="2348880"/>
            <a:ext cx="0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3707904" y="2348880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436096" y="2316768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6804248" y="3392996"/>
            <a:ext cx="0" cy="8280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88024" y="3356992"/>
            <a:ext cx="12961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4788024" y="3356992"/>
            <a:ext cx="0" cy="4500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084168" y="2748175"/>
            <a:ext cx="792087" cy="646331"/>
          </a:xfrm>
          <a:prstGeom prst="rect">
            <a:avLst/>
          </a:prstGeom>
          <a:noFill/>
          <a:ln>
            <a:solidFill>
              <a:srgbClr val="982C4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982C4B"/>
                </a:solidFill>
              </a:rPr>
              <a:t>Liceali</a:t>
            </a:r>
          </a:p>
          <a:p>
            <a:pPr algn="ctr"/>
            <a:r>
              <a:rPr lang="it-IT" b="1" dirty="0" smtClean="0">
                <a:solidFill>
                  <a:srgbClr val="982C4B"/>
                </a:solidFill>
              </a:rPr>
              <a:t>75%</a:t>
            </a:r>
            <a:endParaRPr lang="it-IT" b="1" dirty="0">
              <a:solidFill>
                <a:srgbClr val="982C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328" y="216024"/>
            <a:ext cx="6156176" cy="836712"/>
          </a:xfrm>
        </p:spPr>
        <p:txBody>
          <a:bodyPr/>
          <a:lstStyle/>
          <a:p>
            <a:pPr algn="ctr"/>
            <a:r>
              <a:rPr lang="it-IT" sz="2200" dirty="0"/>
              <a:t>Motivazioni alla scelta </a:t>
            </a:r>
            <a:r>
              <a:rPr lang="it-IT" sz="2200" dirty="0" smtClean="0"/>
              <a:t>del </a:t>
            </a:r>
            <a:r>
              <a:rPr lang="it-IT" sz="2200" u="sng" dirty="0" smtClean="0"/>
              <a:t>Corso di laurea</a:t>
            </a:r>
            <a:br>
              <a:rPr lang="it-IT" sz="2200" u="sng" dirty="0" smtClean="0"/>
            </a:br>
            <a:r>
              <a:rPr lang="it-IT" sz="2200" dirty="0"/>
              <a:t>% di Molto + Moltissimo</a:t>
            </a:r>
            <a:endParaRPr lang="it-IT" sz="2200" u="sng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59350"/>
              </p:ext>
            </p:extLst>
          </p:nvPr>
        </p:nvGraphicFramePr>
        <p:xfrm>
          <a:off x="1259632" y="1556792"/>
          <a:ext cx="6624736" cy="44394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74842"/>
                <a:gridCol w="1324947"/>
                <a:gridCol w="1324947"/>
              </a:tblGrid>
              <a:tr h="124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Studenti Universitari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Universitari che NON hanno scelto Filosofia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Universitari che hanno scelto Filosofia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49220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L’interesse per le materie del Piano di Studi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72,9%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91,1%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49220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 desiderio di seguire le mie inclinazioni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personali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79,5%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89,3%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9923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La maturità di provenienza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23,4%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28,6%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9923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 consiglio degli insegnanti delle superiori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49220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Le successive possibilità di carriera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68,3%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21,4%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49220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 prestigio sociale della professione alla quale il corso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di laurea permette di accedere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36,8%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14,3%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9923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La presenza di attività pratiche e laboratoriali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29,4%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23528" y="609329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2B0AB6"/>
                </a:solidFill>
              </a:rPr>
              <a:t>I valori % sono dati dalla somma molto+ moltissimo</a:t>
            </a:r>
            <a:endParaRPr lang="it-IT" sz="1400" dirty="0">
              <a:solidFill>
                <a:srgbClr val="2B0AB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92952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29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27084" y="0"/>
            <a:ext cx="6230323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Popolazioni coinvolte nell’indagine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7316" y="1495551"/>
            <a:ext cx="1554883" cy="3374807"/>
            <a:chOff x="2913679" y="1467173"/>
            <a:chExt cx="1921790" cy="594896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2913679" y="1467173"/>
              <a:ext cx="1921790" cy="59489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9578" y="3638319"/>
              <a:ext cx="1869994" cy="20616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 studenti liceali lombardi di 4° e 5°</a:t>
              </a:r>
            </a:p>
            <a:p>
              <a:pPr algn="ctr"/>
              <a:r>
                <a:rPr lang="it-IT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a.s.</a:t>
              </a:r>
              <a:r>
                <a:rPr lang="it-IT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2016/17</a:t>
              </a:r>
            </a:p>
            <a:p>
              <a:pPr algn="ctr"/>
              <a:endPara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530077" y="1447325"/>
            <a:ext cx="1512168" cy="33546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50834" y="1477256"/>
            <a:ext cx="1584930" cy="3355128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3"/>
          <p:cNvSpPr txBox="1"/>
          <p:nvPr/>
        </p:nvSpPr>
        <p:spPr>
          <a:xfrm>
            <a:off x="2555776" y="2714690"/>
            <a:ext cx="1406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Filosofia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2016/17</a:t>
            </a:r>
            <a:endParaRPr lang="it-IT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537402" y="2560912"/>
            <a:ext cx="1406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studenti universitari dei vari </a:t>
            </a:r>
            <a:r>
              <a:rPr lang="it-I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CdLL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 e LM in Filosofia della Lombardia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aa.aa.15-17</a:t>
            </a:r>
          </a:p>
          <a:p>
            <a:pPr algn="ctr"/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1"/>
          <p:cNvGrpSpPr/>
          <p:nvPr/>
        </p:nvGrpSpPr>
        <p:grpSpPr>
          <a:xfrm rot="16200000">
            <a:off x="1200913" y="4504926"/>
            <a:ext cx="877154" cy="2881952"/>
            <a:chOff x="3183906" y="1102043"/>
            <a:chExt cx="1261962" cy="4391185"/>
          </a:xfrm>
          <a:solidFill>
            <a:srgbClr val="00B050"/>
          </a:solidFill>
        </p:grpSpPr>
        <p:sp>
          <p:nvSpPr>
            <p:cNvPr id="26" name="Rectangle 3"/>
            <p:cNvSpPr/>
            <p:nvPr/>
          </p:nvSpPr>
          <p:spPr>
            <a:xfrm>
              <a:off x="3183906" y="1102043"/>
              <a:ext cx="1261962" cy="4391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3"/>
            <p:cNvSpPr txBox="1"/>
            <p:nvPr/>
          </p:nvSpPr>
          <p:spPr>
            <a:xfrm rot="5400000">
              <a:off x="2180049" y="3003753"/>
              <a:ext cx="3270729" cy="11955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Tutte le matricole dell’Università Cattolica </a:t>
              </a:r>
            </a:p>
            <a:p>
              <a:pPr algn="ctr"/>
              <a:r>
                <a:rPr lang="it-IT" sz="1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a.a</a:t>
              </a:r>
              <a:r>
                <a:rPr lang="it-IT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2016/17 </a:t>
              </a:r>
            </a:p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Circa 11.000 rispondenti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2" name="Picture 8" descr="Risultati immagini per icone docent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49" y="166329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4"/>
          <p:cNvSpPr/>
          <p:nvPr/>
        </p:nvSpPr>
        <p:spPr>
          <a:xfrm>
            <a:off x="6421137" y="1447325"/>
            <a:ext cx="1584930" cy="3341020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3"/>
          <p:cNvSpPr txBox="1"/>
          <p:nvPr/>
        </p:nvSpPr>
        <p:spPr>
          <a:xfrm>
            <a:off x="6598180" y="2668033"/>
            <a:ext cx="130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aziende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2017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Risultati immagini per icona studenti liceali clipar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7" y="1617127"/>
            <a:ext cx="949264" cy="9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magine correlat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9" y="1590272"/>
            <a:ext cx="1190624" cy="8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isultati immagini per icona aziende clipar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13" y="1605810"/>
            <a:ext cx="1164778" cy="8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96560" y="4150244"/>
            <a:ext cx="13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700 rispondenti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67531" y="4221088"/>
            <a:ext cx="13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160 rispondenti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607673" y="4221088"/>
            <a:ext cx="1404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813 rispondenti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516216" y="4221088"/>
            <a:ext cx="1356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104 rispondenti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84783" y="5013176"/>
            <a:ext cx="426745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Utilizzo di dati provenienti da altre indagini:</a:t>
            </a:r>
            <a:endParaRPr lang="it-IT" dirty="0">
              <a:solidFill>
                <a:srgbClr val="2B0AB6"/>
              </a:solidFill>
            </a:endParaRPr>
          </a:p>
        </p:txBody>
      </p:sp>
      <p:pic>
        <p:nvPicPr>
          <p:cNvPr id="1028" name="Picture 4" descr="Immagine correlat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0" y="5628806"/>
            <a:ext cx="740021" cy="7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"/>
          <p:cNvGrpSpPr/>
          <p:nvPr/>
        </p:nvGrpSpPr>
        <p:grpSpPr>
          <a:xfrm rot="16200000">
            <a:off x="5683625" y="3041577"/>
            <a:ext cx="877154" cy="5838248"/>
            <a:chOff x="3196346" y="792959"/>
            <a:chExt cx="1261962" cy="7739727"/>
          </a:xfrm>
          <a:solidFill>
            <a:srgbClr val="00B050"/>
          </a:solidFill>
        </p:grpSpPr>
        <p:sp>
          <p:nvSpPr>
            <p:cNvPr id="36" name="Rectangle 3"/>
            <p:cNvSpPr/>
            <p:nvPr/>
          </p:nvSpPr>
          <p:spPr>
            <a:xfrm>
              <a:off x="3196346" y="792959"/>
              <a:ext cx="1261962" cy="43911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3"/>
            <p:cNvSpPr txBox="1"/>
            <p:nvPr/>
          </p:nvSpPr>
          <p:spPr>
            <a:xfrm rot="5400000">
              <a:off x="2180051" y="6299544"/>
              <a:ext cx="3270729" cy="119555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Sbocchi occupazionali Laureati in Filosofia  </a:t>
              </a:r>
              <a:r>
                <a:rPr lang="it-IT" sz="1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AlmaLaurea</a:t>
              </a:r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Risultati immagini per icona matricole universitarie clipar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99" y="5602962"/>
            <a:ext cx="758438" cy="7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042862" y="5545201"/>
            <a:ext cx="2132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Sbocchi occupazionali Laureati in Filosofia dell’U.C. dal 2004 al 2014 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 rispondenti</a:t>
            </a:r>
          </a:p>
        </p:txBody>
      </p:sp>
      <p:sp>
        <p:nvSpPr>
          <p:cNvPr id="3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95951" y="6492875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3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Altre motivazioni all’iscrizione LT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84853"/>
              </p:ext>
            </p:extLst>
          </p:nvPr>
        </p:nvGraphicFramePr>
        <p:xfrm>
          <a:off x="467544" y="2420888"/>
          <a:ext cx="8064896" cy="27943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32648"/>
                <a:gridCol w="2232248"/>
              </a:tblGrid>
              <a:tr h="34616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Prestigio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dell’Ateneo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7620" marR="7620" marT="7620" marB="0" anchor="ctr"/>
                </a:tc>
              </a:tr>
              <a:tr h="34616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Tradizione del pensiero filosofico dell’Ateneo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7620" marR="7620" marT="7620" marB="0" anchor="ctr"/>
                </a:tc>
              </a:tr>
              <a:tr h="403855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Rapporto positivo con i docenti e con l’ambiente universitario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7620" marR="7620" marT="7620" marB="0" anchor="ctr"/>
                </a:tc>
              </a:tr>
              <a:tr h="34616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Comodità logistica (vicinanza al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domicilio)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</a:tr>
              <a:tr h="34616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Buona organizzazione del corso di studio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e dei servizi di supporto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7620" marR="7620" marT="7620" marB="0" anchor="ctr"/>
                </a:tc>
              </a:tr>
              <a:tr h="28846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Rapporti con realtà estere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7620" marR="7620" marT="7620" marB="0" anchor="ctr"/>
                </a:tc>
              </a:tr>
              <a:tr h="27743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Motivi personali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</a:tr>
              <a:tr h="27743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Orientamento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Cattolico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7544" y="14127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Oltre a ribadire la </a:t>
            </a:r>
            <a:r>
              <a:rPr lang="it-IT" i="1" dirty="0">
                <a:solidFill>
                  <a:srgbClr val="2B0AB6"/>
                </a:solidFill>
              </a:rPr>
              <a:t>Validità, completezza e organizzazione del Piano </a:t>
            </a:r>
            <a:r>
              <a:rPr lang="it-IT" i="1" dirty="0" smtClean="0">
                <a:solidFill>
                  <a:srgbClr val="2B0AB6"/>
                </a:solidFill>
              </a:rPr>
              <a:t>Studi</a:t>
            </a:r>
            <a:r>
              <a:rPr lang="it-IT" dirty="0" smtClean="0">
                <a:solidFill>
                  <a:srgbClr val="2B0AB6"/>
                </a:solidFill>
              </a:rPr>
              <a:t> e </a:t>
            </a:r>
            <a:r>
              <a:rPr lang="it-IT" i="1" dirty="0" smtClean="0">
                <a:solidFill>
                  <a:srgbClr val="2B0AB6"/>
                </a:solidFill>
              </a:rPr>
              <a:t>la Passione e Interesse per la Filosofia</a:t>
            </a:r>
            <a:r>
              <a:rPr lang="it-IT" dirty="0" smtClean="0">
                <a:solidFill>
                  <a:srgbClr val="2B0AB6"/>
                </a:solidFill>
              </a:rPr>
              <a:t>, emergono le seguenti altre motivazioni: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20272" y="199755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2B0AB6"/>
                </a:solidFill>
              </a:rPr>
              <a:t>%</a:t>
            </a:r>
            <a:endParaRPr lang="it-IT" sz="2000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Altre motivazioni all’iscrizione LM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69019"/>
              </p:ext>
            </p:extLst>
          </p:nvPr>
        </p:nvGraphicFramePr>
        <p:xfrm>
          <a:off x="539552" y="2708920"/>
          <a:ext cx="8064896" cy="28193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32648"/>
                <a:gridCol w="2232248"/>
              </a:tblGrid>
              <a:tr h="340027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Continuità con il percorso triennale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24,4</a:t>
                      </a:r>
                    </a:p>
                  </a:txBody>
                  <a:tcPr marL="7620" marR="7620" marT="7620" marB="0" anchor="ctr"/>
                </a:tc>
              </a:tr>
              <a:tr h="39669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Orientamento cattolico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7620" marR="7620" marT="7620" marB="0" anchor="ctr"/>
                </a:tc>
              </a:tr>
              <a:tr h="340027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Il Prestigio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dell’Ateneo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7620" marR="7620" marT="7620" marB="0" anchor="ctr"/>
                </a:tc>
              </a:tr>
              <a:tr h="396698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Comodità logistica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7620" marR="7620" marT="7620" marB="0" anchor="ctr"/>
                </a:tc>
              </a:tr>
              <a:tr h="340027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Motivi personale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7620" marR="7620" marT="7620" marB="0" anchor="ctr"/>
                </a:tc>
              </a:tr>
              <a:tr h="28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Buona organizzazione del corso di studio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e dei servizi di supporto</a:t>
                      </a:r>
                      <a:endParaRPr lang="it-IT" sz="1600" b="1" dirty="0" smtClean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7620" marR="7620" marT="7620" marB="0" anchor="ctr"/>
                </a:tc>
              </a:tr>
              <a:tr h="27252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Rapporto positivo con i docenti e con l’ambiente universitario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7620" marR="7620" marT="7620" marB="0" anchor="ctr"/>
                </a:tc>
              </a:tr>
              <a:tr h="27252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Preparazione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valida per l’insegnamento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99567" y="155679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Oltre a ribadire anche a livello di LM la </a:t>
            </a:r>
            <a:r>
              <a:rPr lang="it-IT" i="1" dirty="0">
                <a:solidFill>
                  <a:srgbClr val="2B0AB6"/>
                </a:solidFill>
              </a:rPr>
              <a:t>Validità, completezza e organizzazione del Piano </a:t>
            </a:r>
            <a:r>
              <a:rPr lang="it-IT" i="1" dirty="0" smtClean="0">
                <a:solidFill>
                  <a:srgbClr val="2B0AB6"/>
                </a:solidFill>
              </a:rPr>
              <a:t>Studi</a:t>
            </a:r>
            <a:r>
              <a:rPr lang="it-IT" dirty="0" smtClean="0">
                <a:solidFill>
                  <a:srgbClr val="2B0AB6"/>
                </a:solidFill>
              </a:rPr>
              <a:t> e </a:t>
            </a:r>
            <a:r>
              <a:rPr lang="it-IT" i="1" dirty="0" smtClean="0">
                <a:solidFill>
                  <a:srgbClr val="2B0AB6"/>
                </a:solidFill>
              </a:rPr>
              <a:t>la Passione e Interesse per la Filosofia</a:t>
            </a:r>
            <a:r>
              <a:rPr lang="it-IT" dirty="0" smtClean="0">
                <a:solidFill>
                  <a:srgbClr val="2B0AB6"/>
                </a:solidFill>
              </a:rPr>
              <a:t>, emergono le seguenti altre motivazioni: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20272" y="228993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2B0AB6"/>
                </a:solidFill>
              </a:rPr>
              <a:t>%</a:t>
            </a:r>
            <a:endParaRPr lang="it-IT" sz="2000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564904"/>
            <a:ext cx="8235963" cy="3600400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Motivazioni </a:t>
            </a:r>
            <a:r>
              <a:rPr lang="it-IT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scelta </a:t>
            </a: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dell’Ateneo</a:t>
            </a:r>
            <a:r>
              <a:rPr lang="it-IT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32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1268760"/>
          </a:xfrm>
        </p:spPr>
        <p:txBody>
          <a:bodyPr/>
          <a:lstStyle/>
          <a:p>
            <a:pPr algn="ctr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200" dirty="0" smtClean="0"/>
              <a:t>Motivazioni alla scelta dell’</a:t>
            </a:r>
            <a:r>
              <a:rPr lang="it-IT" sz="2200" u="sng" dirty="0" smtClean="0"/>
              <a:t>Ateneo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% di Molto + Moltissimo  </a:t>
            </a:r>
            <a:endParaRPr lang="it-IT" sz="2200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27214"/>
              </p:ext>
            </p:extLst>
          </p:nvPr>
        </p:nvGraphicFramePr>
        <p:xfrm>
          <a:off x="971600" y="1484784"/>
          <a:ext cx="6696744" cy="4555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136815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Studenti Universitari </a:t>
                      </a:r>
                      <a:endParaRPr lang="it-IT" sz="2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%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 mio interesse per la Filosofia trova migliore valorizzazione nel mio Ateneo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62,5%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Originalità e validità dei piani di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studi proposti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53,7%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prestigio dei docenti del Corso di Laurea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47,8%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La criticità e la duttilità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proprie del pensiero filosofico, che apprendo nel mio Ateneo, sono una base valida per poter lavorare in ambiti diversi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47,6%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Fare Filosofia nel mio Ateneo mi darà un maggior vantaggio nel trovare lavoro rispetto agli studenti dello stesso corso di laurea di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altri Atenei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20,7%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Il consiglio degli insegnanti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 delle superiori, di amici o di altre persone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18,6%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Per tradizione familiare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Rispondenti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813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33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27384"/>
            <a:ext cx="9144000" cy="6075218"/>
          </a:xfrm>
          <a:prstGeom prst="rect">
            <a:avLst/>
          </a:prstGeom>
          <a:solidFill>
            <a:srgbClr val="00609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239852" y="3152914"/>
            <a:ext cx="5040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>Il Percorso universitario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04248" y="6427814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t>34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2" descr="Risultati immagini per perco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664295" cy="21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564904"/>
            <a:ext cx="8235963" cy="3600400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sono i Punti di forza </a:t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un Corso di laurea in Filosofia?</a:t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rgbClr val="0060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Opinione dei </a:t>
            </a:r>
            <a:r>
              <a:rPr lang="it-IT" sz="3600" dirty="0" smtClean="0">
                <a:solidFill>
                  <a:srgbClr val="0060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 liceali</a:t>
            </a:r>
            <a:br>
              <a:rPr lang="it-IT" sz="3600" dirty="0" smtClean="0">
                <a:solidFill>
                  <a:srgbClr val="0060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4800" dirty="0">
              <a:solidFill>
                <a:srgbClr val="0060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35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213160" y="188640"/>
            <a:ext cx="5903912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 smtClean="0">
                <a:latin typeface="+mn-lt"/>
              </a:rPr>
              <a:t>Quali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sono</a:t>
            </a:r>
            <a:r>
              <a:rPr lang="en-US" sz="2400" dirty="0" smtClean="0">
                <a:latin typeface="+mn-lt"/>
              </a:rPr>
              <a:t> I PUNTI I FORZA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di un </a:t>
            </a:r>
            <a:r>
              <a:rPr lang="en-US" sz="2400" dirty="0" err="1" smtClean="0">
                <a:latin typeface="+mn-lt"/>
              </a:rPr>
              <a:t>Corso</a:t>
            </a:r>
            <a:r>
              <a:rPr lang="en-US" sz="2400" dirty="0" smtClean="0">
                <a:latin typeface="+mn-lt"/>
              </a:rPr>
              <a:t> di </a:t>
            </a:r>
            <a:r>
              <a:rPr lang="en-US" sz="2400" dirty="0" err="1" smtClean="0">
                <a:latin typeface="+mn-lt"/>
              </a:rPr>
              <a:t>laurea</a:t>
            </a:r>
            <a:r>
              <a:rPr lang="en-US" sz="2400" dirty="0" smtClean="0">
                <a:latin typeface="+mn-lt"/>
              </a:rPr>
              <a:t> in Filosofia ?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382673"/>
              </p:ext>
            </p:extLst>
          </p:nvPr>
        </p:nvGraphicFramePr>
        <p:xfrm>
          <a:off x="179512" y="1268760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55576" y="1412776"/>
            <a:ext cx="25922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Docenti liceali</a:t>
            </a:r>
            <a:endParaRPr lang="it-IT" sz="2400" dirty="0"/>
          </a:p>
        </p:txBody>
      </p:sp>
      <p:sp>
        <p:nvSpPr>
          <p:cNvPr id="3" name="Parentesi quadra aperta 2"/>
          <p:cNvSpPr/>
          <p:nvPr/>
        </p:nvSpPr>
        <p:spPr>
          <a:xfrm rot="5400000">
            <a:off x="3531338" y="2021390"/>
            <a:ext cx="396044" cy="119504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33423" y="2816932"/>
            <a:ext cx="6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Versus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2478310"/>
            <a:ext cx="6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Versus</a:t>
            </a:r>
            <a:endParaRPr lang="it-IT" sz="1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4581128"/>
            <a:ext cx="6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Versus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8591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564904"/>
            <a:ext cx="8235963" cy="3600400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ritieni siano i </a:t>
            </a:r>
            <a:r>
              <a:rPr lang="it-IT" sz="36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di forza</a:t>
            </a:r>
            <a:r>
              <a:rPr lang="it-IT" sz="36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Corso di laurea in Filosofia che stai frequentando ?</a:t>
            </a:r>
            <a:br>
              <a:rPr lang="it-IT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rgbClr val="2B0AB6"/>
                </a:solidFill>
              </a:rPr>
              <a:t>Studenti Universitari</a:t>
            </a:r>
            <a:endParaRPr lang="it-IT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9" name="Picture 2" descr="http://previews.123rf.com/images/coramax/coramax1208/coramax120802008/14949810-3d-people-man-person-with-button-OK--Stock-Photo-people-white-feed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7" y="47509"/>
            <a:ext cx="2076889" cy="21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37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Punti di forza LT 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82553"/>
              </p:ext>
            </p:extLst>
          </p:nvPr>
        </p:nvGraphicFramePr>
        <p:xfrm>
          <a:off x="755576" y="2204865"/>
          <a:ext cx="7344816" cy="29523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8512"/>
                <a:gridCol w="2736304"/>
              </a:tblGrid>
              <a:tr h="703243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Aspetti didattici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56,8%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603614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I docenti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36,9%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603614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Buona organizzazione del </a:t>
                      </a:r>
                      <a:r>
                        <a:rPr lang="it-IT" b="1" dirty="0" err="1" smtClean="0">
                          <a:solidFill>
                            <a:srgbClr val="2B0AB6"/>
                          </a:solidFill>
                        </a:rPr>
                        <a:t>CdL</a:t>
                      </a:r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 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4,5%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1041856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Rapporto positivo con i docenti e con l’ambiente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1,8%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755576" y="1412776"/>
            <a:ext cx="27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2B0AB6"/>
                </a:solidFill>
              </a:rPr>
              <a:t>Studenti Universitari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40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Punti di forza LM 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51068"/>
              </p:ext>
            </p:extLst>
          </p:nvPr>
        </p:nvGraphicFramePr>
        <p:xfrm>
          <a:off x="755576" y="2204864"/>
          <a:ext cx="7344816" cy="28803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544"/>
                <a:gridCol w="3594272"/>
              </a:tblGrid>
              <a:tr h="660454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Aspetti didattici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45,4%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7789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I docenti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44,5%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908123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La </a:t>
                      </a:r>
                      <a:r>
                        <a:rPr lang="it-IT" b="1" i="1" dirty="0" smtClean="0">
                          <a:solidFill>
                            <a:srgbClr val="2B0AB6"/>
                          </a:solidFill>
                        </a:rPr>
                        <a:t>Tradizione</a:t>
                      </a:r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 del pensiero</a:t>
                      </a:r>
                      <a:r>
                        <a:rPr lang="it-IT" b="1" baseline="0" dirty="0" smtClean="0">
                          <a:solidFill>
                            <a:srgbClr val="2B0AB6"/>
                          </a:solidFill>
                        </a:rPr>
                        <a:t> filosofico dell’Ateneo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6,3%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733847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Rapporto positivo con i docenti e con l’ambiente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3,6%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55576" y="1412776"/>
            <a:ext cx="27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2B0AB6"/>
                </a:solidFill>
              </a:rPr>
              <a:t>Studenti Universitari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20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27384"/>
            <a:ext cx="9144000" cy="6075218"/>
          </a:xfrm>
          <a:prstGeom prst="rect">
            <a:avLst/>
          </a:prstGeom>
          <a:solidFill>
            <a:srgbClr val="00609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239852" y="3152914"/>
            <a:ext cx="50405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Motivazioni alla scelta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pic>
        <p:nvPicPr>
          <p:cNvPr id="1026" name="Picture 2" descr="Risultati immagini per scegliere ic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4" y="2204864"/>
            <a:ext cx="2553420" cy="24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04248" y="6427814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564904"/>
            <a:ext cx="8235963" cy="3600400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ritieni siano i </a:t>
            </a:r>
            <a:r>
              <a:rPr lang="it-IT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di criticità e debolezza</a:t>
            </a:r>
            <a: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laurea in Filosofia che stai frequentando?</a:t>
            </a:r>
            <a:br>
              <a:rPr lang="it-IT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>
                <a:solidFill>
                  <a:srgbClr val="2B0AB6"/>
                </a:solidFill>
              </a:rPr>
              <a:t>Studenti Universitari</a:t>
            </a:r>
            <a:endParaRPr lang="it-IT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050" name="Picture 2" descr="http://previews.123rf.com/images/dny3d/dny3d1204/dny3d120400091/13307340-3D-homme-assis-sur-un-point-d-interrogation-sur-fond-blanc-Banque-d'im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399"/>
            <a:ext cx="2192312" cy="21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40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Punti di criticità LT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Studenti universitari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96316"/>
              </p:ext>
            </p:extLst>
          </p:nvPr>
        </p:nvGraphicFramePr>
        <p:xfrm>
          <a:off x="539552" y="1412776"/>
          <a:ext cx="8064896" cy="4843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0"/>
                <a:gridCol w="2304256"/>
              </a:tblGrid>
              <a:tr h="5533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legati ai piani di studio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26,9%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429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legati all’organizzazione didattica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24,8%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429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Eccessivo orientamento cattolico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13,4%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5533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Vari aspetti legati agli esami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9,9%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81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È</a:t>
                      </a:r>
                      <a:r>
                        <a:rPr lang="it-IT" sz="1600" b="0" i="0" u="none" strike="noStrike" baseline="0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 n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ecessaria una maggiore </a:t>
                      </a:r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innovatività e attualità negli insegnamenti e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maggior confronto </a:t>
                      </a:r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con altre discipline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9,2%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55334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Esigenze di maggior dibattito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429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Pochi contatti con il mondo del lavoro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5,7%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39524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legati alla tradizione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del pensiero </a:t>
                      </a:r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filosofico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dell’Ateneo</a:t>
                      </a:r>
                      <a:endParaRPr lang="it-IT" sz="1600" b="0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1,5%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38013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Costi alti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0,8%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8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Docenti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0,8%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39896"/>
              </p:ext>
            </p:extLst>
          </p:nvPr>
        </p:nvGraphicFramePr>
        <p:xfrm>
          <a:off x="755576" y="1412776"/>
          <a:ext cx="7776864" cy="48245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12568"/>
                <a:gridCol w="2664296"/>
              </a:tblGrid>
              <a:tr h="555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legali ai piani di studio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32,2%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legati all’organizzazione didattica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18,8%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Mancanza di dibattito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17,7%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555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Corsi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che affrontano poco tematiche</a:t>
                      </a:r>
                      <a:r>
                        <a:rPr lang="it-IT" sz="1600" b="0" i="0" u="none" strike="noStrike" baseline="0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attuali</a:t>
                      </a:r>
                      <a:endParaRPr lang="it-IT" sz="1600" b="0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7,7%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Aspetti legati alla tradizione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del pensiero </a:t>
                      </a:r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filosofico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6,7%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555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Sviluppare di più i rapporti con </a:t>
                      </a:r>
                      <a:r>
                        <a:rPr lang="it-IT" sz="1600" b="0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realtà </a:t>
                      </a:r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estere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4,5%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Vari aspetti legati agli esami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4,4%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47603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Ripetizione di corsi simili alla LT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3,4%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396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Pochi contatti con il mondo del lavoro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2,3%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  <a:tr h="38152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Docenti</a:t>
                      </a:r>
                    </a:p>
                  </a:txBody>
                  <a:tcPr marL="180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2,3%</a:t>
                      </a:r>
                      <a:endParaRPr lang="it-IT" sz="1600" b="1" i="0" u="none" strike="noStrike" dirty="0">
                        <a:solidFill>
                          <a:srgbClr val="2B0AB6"/>
                        </a:solidFill>
                        <a:effectLst/>
                        <a:latin typeface="Calibri"/>
                      </a:endParaRPr>
                    </a:p>
                  </a:txBody>
                  <a:tcPr marL="180000" marR="7620" marT="7620" marB="0" anchor="ctr"/>
                </a:tc>
              </a:tr>
            </a:tbl>
          </a:graphicData>
        </a:graphic>
      </p:graphicFrame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Punti di criticità LM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Studenti universitari</a:t>
            </a:r>
            <a:endParaRPr lang="it-IT" sz="2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564904"/>
            <a:ext cx="8235963" cy="3600400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Consiglieresti l’iscrizione al corso di laurea in Filosofia ?</a:t>
            </a:r>
            <a:endParaRPr lang="it-IT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43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>
          <a:xfrm>
            <a:off x="3061556" y="152636"/>
            <a:ext cx="6084168" cy="792088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8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Consiglieresti l’iscrizione al Corso di laurea in filosofia ?</a:t>
            </a:r>
            <a:endParaRPr lang="it-IT" sz="36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45494"/>
              </p:ext>
            </p:extLst>
          </p:nvPr>
        </p:nvGraphicFramePr>
        <p:xfrm>
          <a:off x="467544" y="2132856"/>
          <a:ext cx="4104456" cy="354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259632" y="2132856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Laurea triennale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142055"/>
              </p:ext>
            </p:extLst>
          </p:nvPr>
        </p:nvGraphicFramePr>
        <p:xfrm>
          <a:off x="4427984" y="1916832"/>
          <a:ext cx="4302518" cy="391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737056" y="2132856"/>
            <a:ext cx="184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Laurea magistrale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27384"/>
            <a:ext cx="9144000" cy="6075218"/>
          </a:xfrm>
          <a:prstGeom prst="rect">
            <a:avLst/>
          </a:prstGeom>
          <a:solidFill>
            <a:srgbClr val="00609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671900" y="3142754"/>
            <a:ext cx="47885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Sbocchi lavorativi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76256" y="640684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chemeClr val="bg1"/>
                </a:solidFill>
              </a:rPr>
              <a:t>45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Risultati immagini per lavo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0" y="2499560"/>
            <a:ext cx="2769630" cy="19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46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43509"/>
              </p:ext>
            </p:extLst>
          </p:nvPr>
        </p:nvGraphicFramePr>
        <p:xfrm>
          <a:off x="107504" y="1396400"/>
          <a:ext cx="8928992" cy="498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059832" y="101823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</a:rPr>
              <a:t>Cosa può fare un laureato in filosofia ?</a:t>
            </a:r>
          </a:p>
          <a:p>
            <a:pPr algn="ctr"/>
            <a:r>
              <a:rPr lang="it-IT" sz="3200" dirty="0" smtClean="0">
                <a:solidFill>
                  <a:srgbClr val="FFFFFF"/>
                </a:solidFill>
              </a:rPr>
              <a:t>Opinione dei docenti liceali</a:t>
            </a:r>
            <a:endParaRPr lang="it-IT" sz="3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3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47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59832" y="188640"/>
            <a:ext cx="5976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</a:rPr>
              <a:t>Cosa può fare un laureato in filosofia ?</a:t>
            </a:r>
          </a:p>
          <a:p>
            <a:pPr algn="ctr"/>
            <a:r>
              <a:rPr lang="it-IT" sz="2800" dirty="0">
                <a:solidFill>
                  <a:srgbClr val="FFFFFF"/>
                </a:solidFill>
              </a:rPr>
              <a:t>Opinione </a:t>
            </a:r>
            <a:r>
              <a:rPr lang="it-IT" sz="2800" dirty="0" smtClean="0">
                <a:solidFill>
                  <a:srgbClr val="FFFFFF"/>
                </a:solidFill>
              </a:rPr>
              <a:t>degli Studenti universitari</a:t>
            </a:r>
            <a:endParaRPr lang="it-IT" sz="28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54011"/>
              </p:ext>
            </p:extLst>
          </p:nvPr>
        </p:nvGraphicFramePr>
        <p:xfrm>
          <a:off x="467544" y="1412776"/>
          <a:ext cx="8280919" cy="489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320"/>
                <a:gridCol w="1160876"/>
                <a:gridCol w="168244"/>
                <a:gridCol w="1379591"/>
                <a:gridCol w="1572737"/>
                <a:gridCol w="1368151"/>
              </a:tblGrid>
              <a:tr h="569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Professioni</a:t>
                      </a:r>
                      <a:r>
                        <a:rPr lang="it-IT" sz="1600" baseline="0" dirty="0" smtClean="0"/>
                        <a:t> possibili</a:t>
                      </a:r>
                      <a:endParaRPr lang="it-IT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V. assoluti</a:t>
                      </a:r>
                      <a:endParaRPr lang="it-IT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Valori %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V. assoluti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Valori %</a:t>
                      </a:r>
                      <a:endParaRPr lang="it-IT" sz="1600" dirty="0"/>
                    </a:p>
                  </a:txBody>
                  <a:tcPr anchor="ctr"/>
                </a:tc>
              </a:tr>
              <a:tr h="328537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LT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LM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Insegnamento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312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37,1%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130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35,1%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Risorse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Umane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133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15,8%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74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20%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Ricerca/Università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92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10,9%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34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Giornalismo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83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28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026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Lavoro in Azienda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58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23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026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Editoria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46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17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0649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Professioni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legate ad ambiti culturali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45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5,4%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13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5496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Comunicazione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14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1,7%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12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02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Politico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02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Imprenditore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5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0,6%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0,5%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Varie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23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28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11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994" y="2420888"/>
            <a:ext cx="8235963" cy="3600400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fanno effettivamente i laureati in Filosofia?</a:t>
            </a:r>
            <a:b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Settori – Ruoli - Professioni</a:t>
            </a:r>
            <a:endParaRPr lang="it-IT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48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" name="AutoShape 2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società filosofica italiana sfi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49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In quali settori lavorano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559704"/>
              </p:ext>
            </p:extLst>
          </p:nvPr>
        </p:nvGraphicFramePr>
        <p:xfrm>
          <a:off x="323528" y="1484784"/>
          <a:ext cx="3816424" cy="467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728192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LT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Altri Servizi/Terziario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28,8%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Commercio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23,7%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Istruzione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Industria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9296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Trasporti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762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Consulenze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varie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Pubblica amministrazione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733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Altri servizi/Imprese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Sanità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Credito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Informatica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Agricoltura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0,8%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Chimica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0,6%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8335"/>
              </p:ext>
            </p:extLst>
          </p:nvPr>
        </p:nvGraphicFramePr>
        <p:xfrm>
          <a:off x="4572000" y="1484784"/>
          <a:ext cx="3888432" cy="46805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656184"/>
              </a:tblGrid>
              <a:tr h="376475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LM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47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Istruzione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28,8%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Altri Servizi/Terziario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17,4%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Commercio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14,1%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Industria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Trasporti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Altri Servizi/Imprese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Consulenze varie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Pubblica amministrazione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Credito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Informatica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1881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Sanità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58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Agricoltura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8170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Chimica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45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2051720" y="2708920"/>
            <a:ext cx="5112568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Cosa dicono i docenti liceali di Filosofia </a:t>
            </a:r>
            <a:r>
              <a:rPr lang="it-IT" sz="2800" i="1" dirty="0" smtClean="0">
                <a:solidFill>
                  <a:srgbClr val="0070C0"/>
                </a:solidFill>
              </a:rPr>
              <a:t>(Opinion leader)</a:t>
            </a:r>
            <a:endParaRPr lang="it-IT" sz="2800" i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0684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dirty="0" smtClean="0"/>
              <a:t>Quali contratti di lavoro hanno stipulato</a:t>
            </a:r>
          </a:p>
          <a:p>
            <a:endParaRPr lang="it-IT" sz="26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44312"/>
              </p:ext>
            </p:extLst>
          </p:nvPr>
        </p:nvGraphicFramePr>
        <p:xfrm>
          <a:off x="323528" y="2348880"/>
          <a:ext cx="4032448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686"/>
                <a:gridCol w="1597762"/>
              </a:tblGrid>
              <a:tr h="533003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LT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indeterminato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27,1%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23,9%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Senza contratto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20,7%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Autonomo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19,6%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Parasubordinato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6,3%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Contratti formativi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2,4%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76683"/>
              </p:ext>
            </p:extLst>
          </p:nvPr>
        </p:nvGraphicFramePr>
        <p:xfrm>
          <a:off x="4572000" y="2348880"/>
          <a:ext cx="4248472" cy="3226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938"/>
                <a:gridCol w="1809534"/>
              </a:tblGrid>
              <a:tr h="474484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LM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3362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29,9%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indeterminato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28,8%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6097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Autonomo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18,2%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03117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Parasubordinato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9,5%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6097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Senza contratto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6097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Contratti formativi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5,6%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8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51</a:t>
            </a:fld>
            <a:endParaRPr lang="it-IT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6151"/>
              </p:ext>
            </p:extLst>
          </p:nvPr>
        </p:nvGraphicFramePr>
        <p:xfrm>
          <a:off x="1619672" y="1772816"/>
          <a:ext cx="5708848" cy="4229100"/>
        </p:xfrm>
        <a:graphic>
          <a:graphicData uri="http://schemas.openxmlformats.org/drawingml/2006/table">
            <a:tbl>
              <a:tblPr/>
              <a:tblGrid>
                <a:gridCol w="4670876"/>
                <a:gridCol w="1037972"/>
              </a:tblGrid>
              <a:tr h="2491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RUOLO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Impiegato a qualificazione media/alta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52,7%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Impiegato esecutivo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26,1%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Docente 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Corsi post-laurea magistrale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Commercio 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Funzionario/Quadro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Manager / Amministratore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Titolare ditta 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Ricercatore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Formatore / educatore professionale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Dirigente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Stagista / tirocinante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Giornalista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Totale rispondenti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Che ruolo hanno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52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276833"/>
            <a:ext cx="6156176" cy="7038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Quali Professioni svolgono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16790"/>
              </p:ext>
            </p:extLst>
          </p:nvPr>
        </p:nvGraphicFramePr>
        <p:xfrm>
          <a:off x="1115616" y="1412776"/>
          <a:ext cx="6696744" cy="4608503"/>
        </p:xfrm>
        <a:graphic>
          <a:graphicData uri="http://schemas.openxmlformats.org/drawingml/2006/table">
            <a:tbl>
              <a:tblPr/>
              <a:tblGrid>
                <a:gridCol w="5584482"/>
                <a:gridCol w="1112262"/>
              </a:tblGrid>
              <a:tr h="3104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PROFESSIONI dal 2004 al 2014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Insegnante scuola media inferiore e superiore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12,6%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Attività professionale legate alla comunicazione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Commerciale / Addetto vendite / Marketing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10,7%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Stagista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8,7%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Educatore professionale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7,3%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Insegnante nido, scuola dell’infanzia e primaria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Attività nel campo delle risorse umane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Assegnista di ricerca/dottorando/specializzando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Attività nel campo della formazione aziendale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Ricercatore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Professioni legate ai beni culturali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Attività professionale nel campo della filosofia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Giornalista/Pubblicista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Varie</a:t>
                      </a: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18,9%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2B0AB6"/>
                          </a:solidFill>
                          <a:effectLst/>
                          <a:latin typeface="+mn-lt"/>
                        </a:rPr>
                        <a:t>Totale rispondenti</a:t>
                      </a:r>
                      <a:endParaRPr lang="it-IT" sz="1800" b="1" i="0" u="none" strike="noStrike" dirty="0">
                        <a:solidFill>
                          <a:srgbClr val="2B0AB6"/>
                        </a:solidFill>
                        <a:effectLst/>
                        <a:latin typeface="+mn-lt"/>
                      </a:endParaRPr>
                    </a:p>
                  </a:txBody>
                  <a:tcPr marL="18000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2B0AB6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18000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37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72440" y="188640"/>
            <a:ext cx="6156176" cy="9919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Item rilevanti</a:t>
            </a:r>
          </a:p>
          <a:p>
            <a:r>
              <a:rPr lang="it-IT" dirty="0" smtClean="0"/>
              <a:t>Fonte dati: </a:t>
            </a:r>
            <a:r>
              <a:rPr lang="it-IT" dirty="0" err="1" smtClean="0"/>
              <a:t>AlmaLaurea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3826"/>
              </p:ext>
            </p:extLst>
          </p:nvPr>
        </p:nvGraphicFramePr>
        <p:xfrm>
          <a:off x="467544" y="1556792"/>
          <a:ext cx="8064896" cy="109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263"/>
                <a:gridCol w="1429425"/>
                <a:gridCol w="1872208"/>
              </a:tblGrid>
              <a:tr h="42706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LT   2014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LM    2010-2014</a:t>
                      </a:r>
                      <a:endParaRPr lang="it-IT" dirty="0"/>
                    </a:p>
                  </a:txBody>
                  <a:tcPr/>
                </a:tc>
              </a:tr>
              <a:tr h="66691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Dopo quanti mesi dal conseguimento della laurea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ha trovato lavoro ? </a:t>
                      </a:r>
                      <a:r>
                        <a:rPr lang="it-IT" sz="1400" b="1" i="1" baseline="0" dirty="0" smtClean="0">
                          <a:solidFill>
                            <a:srgbClr val="2B0AB6"/>
                          </a:solidFill>
                        </a:rPr>
                        <a:t>(valore in mesi)</a:t>
                      </a:r>
                      <a:endParaRPr lang="it-IT" sz="1400" b="1" i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4,3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5,4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43608"/>
              </p:ext>
            </p:extLst>
          </p:nvPr>
        </p:nvGraphicFramePr>
        <p:xfrm>
          <a:off x="467544" y="4509120"/>
          <a:ext cx="8064896" cy="1296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3263"/>
                <a:gridCol w="1429425"/>
                <a:gridCol w="1872208"/>
              </a:tblGrid>
              <a:tr h="5059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LT   2014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LM    2010-2014</a:t>
                      </a:r>
                      <a:endParaRPr lang="it-IT" dirty="0"/>
                    </a:p>
                  </a:txBody>
                  <a:tcPr/>
                </a:tc>
              </a:tr>
              <a:tr h="79016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In complesso si ritiene soddisfatto del suo attuale lavoro ? </a:t>
                      </a:r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(valore indice di sintesi)</a:t>
                      </a:r>
                      <a:endParaRPr lang="it-IT" sz="1400" b="1" i="1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6,5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6,8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92339"/>
              </p:ext>
            </p:extLst>
          </p:nvPr>
        </p:nvGraphicFramePr>
        <p:xfrm>
          <a:off x="467544" y="3068960"/>
          <a:ext cx="8136904" cy="108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5792"/>
                <a:gridCol w="1442188"/>
                <a:gridCol w="1888924"/>
              </a:tblGrid>
              <a:tr h="54006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LT   2014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LM    2010-2014</a:t>
                      </a:r>
                      <a:endParaRPr lang="it-IT" dirty="0"/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Tasso di occupazione </a:t>
                      </a:r>
                      <a:r>
                        <a:rPr lang="it-IT" sz="1600" b="1" baseline="0" dirty="0" smtClean="0">
                          <a:solidFill>
                            <a:srgbClr val="2B0AB6"/>
                          </a:solidFill>
                        </a:rPr>
                        <a:t> </a:t>
                      </a:r>
                      <a:r>
                        <a:rPr lang="it-IT" sz="1400" b="1" baseline="0" dirty="0" smtClean="0">
                          <a:solidFill>
                            <a:srgbClr val="2B0AB6"/>
                          </a:solidFill>
                        </a:rPr>
                        <a:t>(valore percentuale)</a:t>
                      </a:r>
                      <a:endParaRPr lang="it-IT" sz="1400" b="1" i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61,4%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2B0AB6"/>
                          </a:solidFill>
                        </a:rPr>
                        <a:t>65,4%</a:t>
                      </a:r>
                      <a:endParaRPr lang="it-IT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89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71800" y="1988840"/>
            <a:ext cx="410445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Cosa dicono le Aziende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>
                <a:solidFill>
                  <a:prstClr val="white"/>
                </a:solidFill>
              </a:rPr>
              <a:t>Un’indagine a 360° gradi </a:t>
            </a:r>
            <a:r>
              <a:rPr lang="it-IT" sz="2000" dirty="0" smtClean="0">
                <a:solidFill>
                  <a:prstClr val="white"/>
                </a:solidFill>
              </a:rPr>
              <a:t>dal </a:t>
            </a:r>
            <a:r>
              <a:rPr lang="it-IT" sz="2000" dirty="0">
                <a:solidFill>
                  <a:prstClr val="white"/>
                </a:solidFill>
              </a:rPr>
              <a:t>liceo all’azienda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3736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pPr/>
              <a:t>54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CasellaDiTesto 15"/>
          <p:cNvSpPr txBox="1">
            <a:spLocks noChangeArrowheads="1"/>
          </p:cNvSpPr>
          <p:nvPr/>
        </p:nvSpPr>
        <p:spPr bwMode="auto">
          <a:xfrm>
            <a:off x="1006116" y="2117496"/>
            <a:ext cx="29178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Settore lavorativo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Il profilo delle aziende</a:t>
            </a:r>
            <a:endParaRPr lang="it-IT" dirty="0"/>
          </a:p>
        </p:txBody>
      </p:sp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5706942" y="2204864"/>
            <a:ext cx="22319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727272"/>
                </a:solidFill>
              </a:rPr>
              <a:t>Realtà lavorativa </a:t>
            </a:r>
            <a:endParaRPr lang="it-IT" altLang="it-IT" sz="1600" b="1" dirty="0">
              <a:solidFill>
                <a:srgbClr val="727272"/>
              </a:solidFill>
            </a:endParaRPr>
          </a:p>
        </p:txBody>
      </p:sp>
      <p:sp>
        <p:nvSpPr>
          <p:cNvPr id="32" name="Figura a mano libera 31"/>
          <p:cNvSpPr/>
          <p:nvPr/>
        </p:nvSpPr>
        <p:spPr>
          <a:xfrm>
            <a:off x="2267744" y="1340768"/>
            <a:ext cx="4383946" cy="648072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00609D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3200" b="1" dirty="0" smtClean="0">
                <a:solidFill>
                  <a:schemeClr val="bg1"/>
                </a:solidFill>
              </a:rPr>
              <a:t>104 rispondenti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7540"/>
              </p:ext>
            </p:extLst>
          </p:nvPr>
        </p:nvGraphicFramePr>
        <p:xfrm>
          <a:off x="323528" y="2548890"/>
          <a:ext cx="4824536" cy="3873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324"/>
                <a:gridCol w="586606"/>
                <a:gridCol w="58660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Industria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29,8%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Servizi per le imprese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11,5%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Società di consulenza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10,5%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517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Servizi del terziario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7,6%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Commercio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6,7%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Credito e finanza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6,7%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Sanità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Scuola, formazione e orientamento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Servizi socio-assistenziali e servizi alla persona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Beni culturali, artistici,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archeologici e archivistici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Ricerca, innovazione, tecnologia, brevetti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Trasporti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Turismo, alberghi e ristoranti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Web,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informatica e attività connesse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1,9%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Agenzia P.R.,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comunicazione, promozione e pubblicità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0,9%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Editoria, mass-media, cinema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0,9%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71699"/>
              </p:ext>
            </p:extLst>
          </p:nvPr>
        </p:nvGraphicFramePr>
        <p:xfrm>
          <a:off x="5508104" y="2780928"/>
          <a:ext cx="2880320" cy="1313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1440160"/>
              </a:tblGrid>
              <a:tr h="40716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Italiana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34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Straniera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Multinazionale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38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41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Una Associazione di Categoria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03094"/>
              </p:ext>
            </p:extLst>
          </p:nvPr>
        </p:nvGraphicFramePr>
        <p:xfrm>
          <a:off x="5508104" y="5013176"/>
          <a:ext cx="2808314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157"/>
                <a:gridCol w="1404157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Fino a 5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6 a 14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15 a 49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50 a 99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Da 100 a 249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18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250 e oltre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5815200" y="4462373"/>
            <a:ext cx="22319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727272"/>
                </a:solidFill>
              </a:rPr>
              <a:t>Quanti addetti hanno</a:t>
            </a:r>
            <a:endParaRPr lang="it-IT" altLang="it-IT" sz="1600" b="1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688" y="2996952"/>
            <a:ext cx="8235963" cy="1512168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dei </a:t>
            </a:r>
            <a:b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candidati all’assunzione</a:t>
            </a:r>
            <a:endParaRPr lang="it-IT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56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" name="AutoShape 2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società filosofica italiana sfi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4" name="Picture 2" descr="Risultati immagini per candidati stud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8" y="160338"/>
            <a:ext cx="2721209" cy="19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7824" y="23536"/>
            <a:ext cx="6156176" cy="12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solidFill>
                  <a:schemeClr val="bg1"/>
                </a:solidFill>
              </a:rPr>
              <a:t>Quali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caratteristiche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DEVE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possedere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un </a:t>
            </a:r>
            <a:r>
              <a:rPr lang="en-US" sz="2400" dirty="0" err="1">
                <a:solidFill>
                  <a:schemeClr val="bg1"/>
                </a:solidFill>
              </a:rPr>
              <a:t>candidato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all'assunzione</a:t>
            </a:r>
            <a:r>
              <a:rPr lang="en-US" sz="2400" dirty="0">
                <a:solidFill>
                  <a:schemeClr val="bg1"/>
                </a:solidFill>
              </a:rPr>
              <a:t>  ?</a:t>
            </a:r>
            <a:endParaRPr lang="en-US" sz="2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57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98002"/>
              </p:ext>
            </p:extLst>
          </p:nvPr>
        </p:nvGraphicFramePr>
        <p:xfrm>
          <a:off x="124352" y="1556792"/>
          <a:ext cx="9001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98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688" y="2996952"/>
            <a:ext cx="8235963" cy="1512168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Laureati di area </a:t>
            </a:r>
            <a:b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filosofica e letteraria</a:t>
            </a:r>
            <a:endParaRPr lang="it-IT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58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" name="AutoShape 2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società filosofica italiana sfi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9"/>
            <a:ext cx="2880738" cy="22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Cosa</a:t>
            </a:r>
            <a:r>
              <a:rPr lang="en-US" sz="2400" dirty="0">
                <a:solidFill>
                  <a:schemeClr val="bg1"/>
                </a:solidFill>
              </a:rPr>
              <a:t> DEVE SAPER FARE BENE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 </a:t>
            </a:r>
            <a:r>
              <a:rPr lang="en-US" sz="2400" dirty="0" err="1">
                <a:solidFill>
                  <a:schemeClr val="bg1"/>
                </a:solidFill>
              </a:rPr>
              <a:t>laureato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 </a:t>
            </a:r>
            <a:r>
              <a:rPr lang="en-US" sz="2400" dirty="0">
                <a:solidFill>
                  <a:schemeClr val="bg1"/>
                </a:solidFill>
              </a:rPr>
              <a:t>area </a:t>
            </a:r>
            <a:r>
              <a:rPr lang="en-US" sz="2400" dirty="0" err="1">
                <a:solidFill>
                  <a:schemeClr val="bg1"/>
                </a:solidFill>
              </a:rPr>
              <a:t>filosofica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letteraria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3088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59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162886"/>
              </p:ext>
            </p:extLst>
          </p:nvPr>
        </p:nvGraphicFramePr>
        <p:xfrm>
          <a:off x="107503" y="1484784"/>
          <a:ext cx="885698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02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 27"/>
          <p:cNvSpPr/>
          <p:nvPr/>
        </p:nvSpPr>
        <p:spPr>
          <a:xfrm>
            <a:off x="1115616" y="3641015"/>
            <a:ext cx="1738865" cy="543252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b="1" dirty="0" smtClean="0"/>
              <a:t>87,8%</a:t>
            </a:r>
            <a:r>
              <a:rPr lang="it-IT" sz="1400" dirty="0" smtClean="0"/>
              <a:t>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/>
              <a:t>s</a:t>
            </a:r>
            <a:r>
              <a:rPr lang="it-IT" sz="1400" dirty="0" smtClean="0"/>
              <a:t>ono di ruolo</a:t>
            </a:r>
            <a:endParaRPr lang="it-IT" sz="14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28924" y="2996952"/>
            <a:ext cx="8065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CasellaDiTesto 15"/>
          <p:cNvSpPr txBox="1">
            <a:spLocks noChangeArrowheads="1"/>
          </p:cNvSpPr>
          <p:nvPr/>
        </p:nvSpPr>
        <p:spPr bwMode="auto">
          <a:xfrm>
            <a:off x="978013" y="2204864"/>
            <a:ext cx="223194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Che ruolo ricoprono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Il profilo dei docenti liceali</a:t>
            </a:r>
            <a:endParaRPr lang="it-IT" dirty="0"/>
          </a:p>
        </p:txBody>
      </p:sp>
      <p:sp>
        <p:nvSpPr>
          <p:cNvPr id="19" name="Figura a mano libera 18"/>
          <p:cNvSpPr/>
          <p:nvPr/>
        </p:nvSpPr>
        <p:spPr>
          <a:xfrm>
            <a:off x="1115616" y="4394371"/>
            <a:ext cx="1733378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b="1" dirty="0" smtClean="0"/>
              <a:t>9,5%</a:t>
            </a:r>
            <a:r>
              <a:rPr lang="it-IT" sz="1400" dirty="0" smtClean="0"/>
              <a:t>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Hanno un incarico annuale</a:t>
            </a:r>
            <a:endParaRPr lang="it-IT" sz="1400" dirty="0"/>
          </a:p>
        </p:txBody>
      </p:sp>
      <p:sp>
        <p:nvSpPr>
          <p:cNvPr id="21" name="Figura a mano libera 20"/>
          <p:cNvSpPr/>
          <p:nvPr/>
        </p:nvSpPr>
        <p:spPr>
          <a:xfrm>
            <a:off x="1090256" y="5415518"/>
            <a:ext cx="1733378" cy="640743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b="1" dirty="0" smtClean="0"/>
              <a:t>2,7%</a:t>
            </a:r>
            <a:r>
              <a:rPr lang="it-IT" sz="1400" dirty="0" smtClean="0"/>
              <a:t>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dirty="0" smtClean="0"/>
              <a:t>Sono supplenti</a:t>
            </a:r>
            <a:endParaRPr lang="it-IT" sz="1400" dirty="0"/>
          </a:p>
        </p:txBody>
      </p:sp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5676070" y="2204864"/>
            <a:ext cx="223194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Quando si sono laureati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5925354" y="3123840"/>
            <a:ext cx="1733378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 Dal 1974 al 2005 </a:t>
            </a:r>
            <a:r>
              <a:rPr lang="it-IT" sz="1400" b="1" dirty="0" smtClean="0"/>
              <a:t>132 – 80,5%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endParaRPr lang="it-IT" sz="1400" dirty="0"/>
          </a:p>
        </p:txBody>
      </p:sp>
      <p:sp>
        <p:nvSpPr>
          <p:cNvPr id="24" name="Figura a mano libera 23"/>
          <p:cNvSpPr/>
          <p:nvPr/>
        </p:nvSpPr>
        <p:spPr>
          <a:xfrm>
            <a:off x="5925354" y="3994418"/>
            <a:ext cx="1733378" cy="79990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400" dirty="0" smtClean="0"/>
              <a:t> Dal 2006 ad  oggi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400" b="1" dirty="0" smtClean="0"/>
              <a:t>32 – 19,5%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endParaRPr lang="it-IT" sz="1400" dirty="0"/>
          </a:p>
        </p:txBody>
      </p:sp>
      <p:sp>
        <p:nvSpPr>
          <p:cNvPr id="25" name="Figura a mano libera 24"/>
          <p:cNvSpPr/>
          <p:nvPr/>
        </p:nvSpPr>
        <p:spPr>
          <a:xfrm>
            <a:off x="5851211" y="5221181"/>
            <a:ext cx="2177022" cy="835080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57150" lvl="1" indent="-57150" algn="ctr" defTabSz="46672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it-IT" sz="1600" b="1" dirty="0" smtClean="0"/>
              <a:t>Laureati in regime di </a:t>
            </a:r>
          </a:p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600" b="1" dirty="0" smtClean="0"/>
              <a:t> 3 + 2</a:t>
            </a:r>
            <a:endParaRPr lang="it-IT" sz="1600" b="1" dirty="0"/>
          </a:p>
        </p:txBody>
      </p:sp>
      <p:sp>
        <p:nvSpPr>
          <p:cNvPr id="26" name="Figura a mano libera 25"/>
          <p:cNvSpPr/>
          <p:nvPr/>
        </p:nvSpPr>
        <p:spPr>
          <a:xfrm rot="5400000">
            <a:off x="6200189" y="4895902"/>
            <a:ext cx="293687" cy="250825"/>
          </a:xfrm>
          <a:custGeom>
            <a:avLst/>
            <a:gdLst>
              <a:gd name="connsiteX0" fmla="*/ 0 w 294188"/>
              <a:gd name="connsiteY0" fmla="*/ 50243 h 251216"/>
              <a:gd name="connsiteX1" fmla="*/ 168580 w 294188"/>
              <a:gd name="connsiteY1" fmla="*/ 50243 h 251216"/>
              <a:gd name="connsiteX2" fmla="*/ 168580 w 294188"/>
              <a:gd name="connsiteY2" fmla="*/ 0 h 251216"/>
              <a:gd name="connsiteX3" fmla="*/ 294188 w 294188"/>
              <a:gd name="connsiteY3" fmla="*/ 125608 h 251216"/>
              <a:gd name="connsiteX4" fmla="*/ 168580 w 294188"/>
              <a:gd name="connsiteY4" fmla="*/ 251216 h 251216"/>
              <a:gd name="connsiteX5" fmla="*/ 168580 w 294188"/>
              <a:gd name="connsiteY5" fmla="*/ 200973 h 251216"/>
              <a:gd name="connsiteX6" fmla="*/ 0 w 294188"/>
              <a:gd name="connsiteY6" fmla="*/ 200973 h 251216"/>
              <a:gd name="connsiteX7" fmla="*/ 0 w 294188"/>
              <a:gd name="connsiteY7" fmla="*/ 50243 h 2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188" h="251216">
                <a:moveTo>
                  <a:pt x="0" y="50243"/>
                </a:moveTo>
                <a:lnTo>
                  <a:pt x="168580" y="50243"/>
                </a:lnTo>
                <a:lnTo>
                  <a:pt x="168580" y="0"/>
                </a:lnTo>
                <a:lnTo>
                  <a:pt x="294188" y="125608"/>
                </a:lnTo>
                <a:lnTo>
                  <a:pt x="168580" y="251216"/>
                </a:lnTo>
                <a:lnTo>
                  <a:pt x="168580" y="200973"/>
                </a:lnTo>
                <a:lnTo>
                  <a:pt x="0" y="200973"/>
                </a:lnTo>
                <a:lnTo>
                  <a:pt x="0" y="50243"/>
                </a:lnTo>
                <a:close/>
              </a:path>
            </a:pathLst>
          </a:custGeom>
          <a:solidFill>
            <a:srgbClr val="D8A915"/>
          </a:solidFill>
          <a:ln>
            <a:solidFill>
              <a:srgbClr val="00609D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0243" rIns="75365" bIns="50243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t-IT" sz="1000"/>
          </a:p>
        </p:txBody>
      </p:sp>
      <p:sp>
        <p:nvSpPr>
          <p:cNvPr id="32" name="Figura a mano libera 31"/>
          <p:cNvSpPr/>
          <p:nvPr/>
        </p:nvSpPr>
        <p:spPr>
          <a:xfrm>
            <a:off x="2267744" y="1340768"/>
            <a:ext cx="4383946" cy="648072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00609D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3200" b="1" dirty="0" smtClean="0">
                <a:solidFill>
                  <a:schemeClr val="bg1"/>
                </a:solidFill>
              </a:rPr>
              <a:t>164 rispondenti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44624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È RILEVANTE  la differenza 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fra un laureato LT ed uno LM 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per i laureati di area filosofica e letteraria ?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3088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60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2" y="3551671"/>
            <a:ext cx="8496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70C0"/>
                </a:solidFill>
              </a:rPr>
              <a:t>La </a:t>
            </a:r>
            <a:r>
              <a:rPr lang="it-IT" b="1" dirty="0" smtClean="0">
                <a:solidFill>
                  <a:srgbClr val="0070C0"/>
                </a:solidFill>
              </a:rPr>
              <a:t>rilevanza</a:t>
            </a:r>
            <a:r>
              <a:rPr lang="it-IT" dirty="0" smtClean="0">
                <a:solidFill>
                  <a:srgbClr val="0070C0"/>
                </a:solidFill>
              </a:rPr>
              <a:t> della LM sulla LT viene individuata nella maggiore preparazione professionale e in una compiuta maturità personale. Aumenta la capacità di analisi e vi è più consapevolezza del proprio ruolo e delle proprie competenze e maggiore padronanza degli aspetti «emotivi» direttamente collegati al mondo del lavoro.</a:t>
            </a:r>
          </a:p>
          <a:p>
            <a:pPr algn="just"/>
            <a:r>
              <a:rPr lang="it-IT" dirty="0" smtClean="0">
                <a:solidFill>
                  <a:srgbClr val="0070C0"/>
                </a:solidFill>
              </a:rPr>
              <a:t>Emerge, poi, dalle aziende una notevole «diffidenza» nei confronti delle lauree triennali : « </a:t>
            </a:r>
            <a:r>
              <a:rPr lang="it-IT" i="1" dirty="0" smtClean="0">
                <a:solidFill>
                  <a:srgbClr val="0070C0"/>
                </a:solidFill>
              </a:rPr>
              <a:t>la triennale di fatto non è una laurea; è insufficiente e incompleta. Con la triennale non si viene assunti</a:t>
            </a:r>
            <a:r>
              <a:rPr lang="it-IT" dirty="0" smtClean="0">
                <a:solidFill>
                  <a:srgbClr val="0070C0"/>
                </a:solidFill>
              </a:rPr>
              <a:t>». </a:t>
            </a:r>
          </a:p>
          <a:p>
            <a:pPr algn="just"/>
            <a:r>
              <a:rPr lang="it-IT" dirty="0" smtClean="0">
                <a:solidFill>
                  <a:srgbClr val="0070C0"/>
                </a:solidFill>
              </a:rPr>
              <a:t>Rispetto alla percezione della laurea in Filosofia considerata «debole», l’idea è: «</a:t>
            </a:r>
            <a:r>
              <a:rPr lang="it-IT" i="1" dirty="0" smtClean="0">
                <a:solidFill>
                  <a:srgbClr val="0070C0"/>
                </a:solidFill>
              </a:rPr>
              <a:t>che almeno abbiano concluso un corso di studi completo</a:t>
            </a:r>
            <a:r>
              <a:rPr lang="it-IT" dirty="0" smtClean="0">
                <a:solidFill>
                  <a:srgbClr val="0070C0"/>
                </a:solidFill>
              </a:rPr>
              <a:t>».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0490"/>
              </p:ext>
            </p:extLst>
          </p:nvPr>
        </p:nvGraphicFramePr>
        <p:xfrm>
          <a:off x="2627784" y="1340768"/>
          <a:ext cx="6048672" cy="234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1"/>
          <p:cNvSpPr txBox="1"/>
          <p:nvPr/>
        </p:nvSpPr>
        <p:spPr>
          <a:xfrm>
            <a:off x="3745577" y="1805399"/>
            <a:ext cx="93610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bg1"/>
                </a:solidFill>
              </a:rPr>
              <a:t>49 NO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9616"/>
            <a:ext cx="2008449" cy="4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0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</a:rPr>
              <a:t>sua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realtà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lavorativa</a:t>
            </a:r>
            <a:r>
              <a:rPr lang="en-US" sz="2400" dirty="0" smtClean="0">
                <a:solidFill>
                  <a:schemeClr val="bg1"/>
                </a:solidFill>
              </a:rPr>
              <a:t> assume </a:t>
            </a:r>
            <a:r>
              <a:rPr lang="en-US" sz="2400" dirty="0" err="1" smtClean="0">
                <a:solidFill>
                  <a:schemeClr val="bg1"/>
                </a:solidFill>
              </a:rPr>
              <a:t>laureati</a:t>
            </a:r>
            <a:r>
              <a:rPr lang="en-US" sz="2400" dirty="0" smtClean="0">
                <a:solidFill>
                  <a:schemeClr val="bg1"/>
                </a:solidFill>
              </a:rPr>
              <a:t> di area </a:t>
            </a:r>
            <a:r>
              <a:rPr lang="en-US" sz="2400" dirty="0" err="1" smtClean="0">
                <a:solidFill>
                  <a:schemeClr val="bg1"/>
                </a:solidFill>
              </a:rPr>
              <a:t>filosofica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letteraria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61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468046"/>
              </p:ext>
            </p:extLst>
          </p:nvPr>
        </p:nvGraphicFramePr>
        <p:xfrm>
          <a:off x="1187624" y="1844824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2008449" cy="4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4462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quale </a:t>
            </a:r>
            <a:r>
              <a:rPr lang="en-US" sz="2400" dirty="0" err="1" smtClean="0">
                <a:solidFill>
                  <a:schemeClr val="bg1"/>
                </a:solidFill>
              </a:rPr>
              <a:t>settore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appartengono</a:t>
            </a:r>
            <a:r>
              <a:rPr lang="en-US" sz="2400" dirty="0" smtClean="0">
                <a:solidFill>
                  <a:schemeClr val="bg1"/>
                </a:solidFill>
              </a:rPr>
              <a:t> le </a:t>
            </a:r>
            <a:r>
              <a:rPr lang="en-US" sz="2400" dirty="0" err="1" smtClean="0">
                <a:solidFill>
                  <a:schemeClr val="bg1"/>
                </a:solidFill>
              </a:rPr>
              <a:t>Aziende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assumono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laureati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di area </a:t>
            </a:r>
            <a:r>
              <a:rPr lang="en-US" sz="2400" dirty="0" err="1" smtClean="0">
                <a:solidFill>
                  <a:schemeClr val="bg1"/>
                </a:solidFill>
              </a:rPr>
              <a:t>filosofica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letteraria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62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892190"/>
              </p:ext>
            </p:extLst>
          </p:nvPr>
        </p:nvGraphicFramePr>
        <p:xfrm>
          <a:off x="179512" y="1340768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igura a mano libera 7"/>
          <p:cNvSpPr/>
          <p:nvPr/>
        </p:nvSpPr>
        <p:spPr>
          <a:xfrm>
            <a:off x="6876256" y="1512664"/>
            <a:ext cx="1872208" cy="432048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00609D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59 rispondenti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6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Assunti</a:t>
            </a:r>
            <a:r>
              <a:rPr lang="en-US" sz="2400" dirty="0" smtClean="0">
                <a:solidFill>
                  <a:schemeClr val="bg1"/>
                </a:solidFill>
              </a:rPr>
              <a:t> per </a:t>
            </a:r>
            <a:r>
              <a:rPr lang="en-US" sz="2400" dirty="0" err="1" smtClean="0">
                <a:solidFill>
                  <a:schemeClr val="bg1"/>
                </a:solidFill>
              </a:rPr>
              <a:t>quali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ambiti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63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612847"/>
              </p:ext>
            </p:extLst>
          </p:nvPr>
        </p:nvGraphicFramePr>
        <p:xfrm>
          <a:off x="296466" y="1628800"/>
          <a:ext cx="866802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45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688" y="2996952"/>
            <a:ext cx="8235963" cy="1512168"/>
          </a:xfrm>
        </p:spPr>
        <p:txBody>
          <a:bodyPr/>
          <a:lstStyle/>
          <a:p>
            <a:pPr algn="ctr"/>
            <a:r>
              <a:rPr lang="it-IT" sz="4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sui Laureati in FILOSOFIA</a:t>
            </a:r>
            <a:endParaRPr lang="it-IT" sz="4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93163" y="64019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</a:rPr>
              <a:t>64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" name="AutoShape 2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Risultati immagini per orientamento al mondo del lavor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 descr="Risultati immagini per società filosofica italiana sfi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8"/>
            <a:ext cx="3489411" cy="23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76880"/>
            <a:ext cx="5903912" cy="903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Ritiene che le nuove lauree 3+2 sulle Risorse Umane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abbiano eroso la possibilità per i laureati in Filosofia di essere impiegati nelle HR ?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985907"/>
              </p:ext>
            </p:extLst>
          </p:nvPr>
        </p:nvGraphicFramePr>
        <p:xfrm>
          <a:off x="683568" y="1844824"/>
          <a:ext cx="7782644" cy="369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1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188640"/>
            <a:ext cx="5903912" cy="8318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Nella sua realtà lavorativa sono stati assunti negli ultimi dieci anni laureati in Filosofia ?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753076"/>
              </p:ext>
            </p:extLst>
          </p:nvPr>
        </p:nvGraphicFramePr>
        <p:xfrm>
          <a:off x="539552" y="1484784"/>
          <a:ext cx="7992888" cy="412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endParaRPr lang="it-IT" alt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quali posizioni ?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85832"/>
              </p:ext>
            </p:extLst>
          </p:nvPr>
        </p:nvGraphicFramePr>
        <p:xfrm>
          <a:off x="179512" y="1628800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44008" y="1876182"/>
            <a:ext cx="16561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54  SI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1541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Perchè</a:t>
            </a:r>
            <a:r>
              <a:rPr lang="en-US" sz="2400" dirty="0" smtClean="0">
                <a:solidFill>
                  <a:schemeClr val="bg1"/>
                </a:solidFill>
              </a:rPr>
              <a:t> NON </a:t>
            </a:r>
            <a:r>
              <a:rPr lang="en-US" sz="2400" dirty="0" err="1" smtClean="0">
                <a:solidFill>
                  <a:schemeClr val="bg1"/>
                </a:solidFill>
              </a:rPr>
              <a:t>sono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assunti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68</a:t>
            </a:fld>
            <a:endParaRPr lang="it-IT">
              <a:solidFill>
                <a:schemeClr val="bg1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516861"/>
              </p:ext>
            </p:extLst>
          </p:nvPr>
        </p:nvGraphicFramePr>
        <p:xfrm>
          <a:off x="179512" y="1484784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148064" y="1700808"/>
            <a:ext cx="13681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50  NO</a:t>
            </a:r>
            <a:endParaRPr lang="it-IT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3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Perchè</a:t>
            </a:r>
            <a:r>
              <a:rPr lang="en-US" sz="2400" dirty="0" smtClean="0">
                <a:solidFill>
                  <a:schemeClr val="bg1"/>
                </a:solidFill>
              </a:rPr>
              <a:t> NON </a:t>
            </a:r>
            <a:r>
              <a:rPr lang="en-US" sz="2400" dirty="0" err="1" smtClean="0">
                <a:solidFill>
                  <a:schemeClr val="bg1"/>
                </a:solidFill>
              </a:rPr>
              <a:t>sono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assunti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8702" y="2348880"/>
            <a:ext cx="8496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2B0AB6"/>
                </a:solidFill>
              </a:rPr>
              <a:t>vengono essenzialmente indicate </a:t>
            </a:r>
            <a:r>
              <a:rPr lang="it-IT" sz="2000" u="sng" dirty="0" smtClean="0">
                <a:solidFill>
                  <a:srgbClr val="2B0AB6"/>
                </a:solidFill>
              </a:rPr>
              <a:t>carenze circa la conoscenza del mondo aziendale</a:t>
            </a:r>
            <a:r>
              <a:rPr lang="it-IT" sz="2000" dirty="0" smtClean="0">
                <a:solidFill>
                  <a:srgbClr val="2B0AB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2B0AB6"/>
              </a:solidFill>
            </a:endParaRPr>
          </a:p>
          <a:p>
            <a:pPr algn="just"/>
            <a:r>
              <a:rPr lang="it-IT" sz="2000" dirty="0" smtClean="0">
                <a:solidFill>
                  <a:srgbClr val="2B0AB6"/>
                </a:solidFill>
              </a:rPr>
              <a:t>In particolare delle tematiche: </a:t>
            </a:r>
            <a:r>
              <a:rPr lang="it-IT" sz="2000" i="1" dirty="0" smtClean="0">
                <a:solidFill>
                  <a:srgbClr val="2B0AB6"/>
                </a:solidFill>
              </a:rPr>
              <a:t>economiche, informatiche e finanziarie </a:t>
            </a:r>
            <a:r>
              <a:rPr lang="it-IT" sz="2000" dirty="0" smtClean="0">
                <a:solidFill>
                  <a:srgbClr val="2B0AB6"/>
                </a:solidFill>
              </a:rPr>
              <a:t>che possono essere colmate con attività formative «in </a:t>
            </a:r>
            <a:r>
              <a:rPr lang="it-IT" sz="2000" dirty="0" err="1" smtClean="0">
                <a:solidFill>
                  <a:srgbClr val="2B0AB6"/>
                </a:solidFill>
              </a:rPr>
              <a:t>house</a:t>
            </a:r>
            <a:r>
              <a:rPr lang="it-IT" sz="2000" dirty="0" smtClean="0">
                <a:solidFill>
                  <a:srgbClr val="2B0AB6"/>
                </a:solidFill>
              </a:rPr>
              <a:t>» ma chiedono disponibilità di tempo e di costi.</a:t>
            </a:r>
          </a:p>
          <a:p>
            <a:pPr algn="just"/>
            <a:endParaRPr lang="it-IT" sz="2000" dirty="0" smtClean="0">
              <a:solidFill>
                <a:srgbClr val="2B0AB6"/>
              </a:solidFill>
            </a:endParaRPr>
          </a:p>
          <a:p>
            <a:pPr algn="just"/>
            <a:r>
              <a:rPr lang="it-IT" sz="2000" dirty="0" smtClean="0">
                <a:solidFill>
                  <a:srgbClr val="2B0AB6"/>
                </a:solidFill>
              </a:rPr>
              <a:t>Si aggiungono poi alcune osservazioni sullo scarso senso pratico e </a:t>
            </a:r>
            <a:r>
              <a:rPr lang="it-IT" sz="2000" i="1" dirty="0" smtClean="0">
                <a:solidFill>
                  <a:srgbClr val="2B0AB6"/>
                </a:solidFill>
              </a:rPr>
              <a:t>assenza di preparazione sugli aspetti statistici e quantitativi</a:t>
            </a:r>
            <a:r>
              <a:rPr lang="it-IT" sz="2000" dirty="0" smtClean="0">
                <a:solidFill>
                  <a:srgbClr val="2B0AB6"/>
                </a:solidFill>
              </a:rPr>
              <a:t>.</a:t>
            </a:r>
            <a:endParaRPr lang="it-IT" sz="2000" dirty="0">
              <a:solidFill>
                <a:srgbClr val="2B0AB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700808"/>
            <a:ext cx="20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2B0AB6"/>
                </a:solidFill>
              </a:rPr>
              <a:t>Ed inoltre ……..</a:t>
            </a:r>
            <a:endParaRPr lang="it-IT" sz="2400" dirty="0">
              <a:solidFill>
                <a:srgbClr val="2B0AB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1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profilo dei docenti liceali</a:t>
            </a:r>
            <a:endParaRPr lang="it-IT" dirty="0"/>
          </a:p>
        </p:txBody>
      </p:sp>
      <p:graphicFrame>
        <p:nvGraphicFramePr>
          <p:cNvPr id="7" name="ChartObjec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770883"/>
              </p:ext>
            </p:extLst>
          </p:nvPr>
        </p:nvGraphicFramePr>
        <p:xfrm>
          <a:off x="4788024" y="2708920"/>
          <a:ext cx="38884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5724128" y="1695224"/>
            <a:ext cx="22319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Che età hanno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07594"/>
            <a:ext cx="3636404" cy="4000044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</p:pic>
      <p:sp>
        <p:nvSpPr>
          <p:cNvPr id="14" name="CasellaDiTesto 15"/>
          <p:cNvSpPr txBox="1">
            <a:spLocks noChangeArrowheads="1"/>
          </p:cNvSpPr>
          <p:nvPr/>
        </p:nvSpPr>
        <p:spPr bwMode="auto">
          <a:xfrm>
            <a:off x="647564" y="1484784"/>
            <a:ext cx="36724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09D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000" b="1" dirty="0" smtClean="0">
                <a:solidFill>
                  <a:srgbClr val="727272"/>
                </a:solidFill>
              </a:rPr>
              <a:t>In quale Università si sono laureati</a:t>
            </a:r>
            <a:endParaRPr lang="it-IT" altLang="it-IT" sz="2000" b="1" dirty="0">
              <a:solidFill>
                <a:srgbClr val="727272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355976" y="5714176"/>
            <a:ext cx="194421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B050"/>
                </a:solidFill>
              </a:rPr>
              <a:t>Il 31% si è laureato in UC</a:t>
            </a:r>
            <a:endParaRPr lang="it-IT" sz="1200" b="1" dirty="0">
              <a:solidFill>
                <a:srgbClr val="00B05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04997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7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 è l’interesse specifico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una realtà lavorativa ha nei confronti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in Filosofia 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3317" y="1187460"/>
            <a:ext cx="866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2B0AB6"/>
                </a:solidFill>
              </a:rPr>
              <a:t>Ecco un elenco abbastanza esaustivo di quanto hanno detto le figure aziendali intervistate</a:t>
            </a:r>
            <a:r>
              <a:rPr lang="it-IT" dirty="0" smtClean="0">
                <a:solidFill>
                  <a:srgbClr val="2B0AB6"/>
                </a:solidFill>
              </a:rPr>
              <a:t>: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52543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B0AB6"/>
                </a:solidFill>
              </a:rPr>
              <a:t>Ampiezza di vedute</a:t>
            </a:r>
          </a:p>
          <a:p>
            <a:r>
              <a:rPr lang="it-IT" sz="1600" dirty="0" smtClean="0">
                <a:solidFill>
                  <a:srgbClr val="2B0AB6"/>
                </a:solidFill>
              </a:rPr>
              <a:t>Analiticità </a:t>
            </a:r>
            <a:r>
              <a:rPr lang="it-IT" sz="1600" dirty="0">
                <a:solidFill>
                  <a:srgbClr val="2B0AB6"/>
                </a:solidFill>
              </a:rPr>
              <a:t>e profondità di pensiero</a:t>
            </a:r>
          </a:p>
          <a:p>
            <a:r>
              <a:rPr lang="it-IT" sz="1600" dirty="0">
                <a:solidFill>
                  <a:srgbClr val="2B0AB6"/>
                </a:solidFill>
              </a:rPr>
              <a:t>Apertura al cambiamento </a:t>
            </a:r>
          </a:p>
          <a:p>
            <a:r>
              <a:rPr lang="it-IT" sz="1600" dirty="0" smtClean="0">
                <a:solidFill>
                  <a:srgbClr val="2B0AB6"/>
                </a:solidFill>
              </a:rPr>
              <a:t>Apertura </a:t>
            </a:r>
            <a:r>
              <a:rPr lang="it-IT" sz="1600" dirty="0">
                <a:solidFill>
                  <a:srgbClr val="2B0AB6"/>
                </a:solidFill>
              </a:rPr>
              <a:t>mentale e determinazione a seguire un proprio interesse o un progetto assegnato</a:t>
            </a:r>
          </a:p>
          <a:p>
            <a:r>
              <a:rPr lang="it-IT" sz="1600" dirty="0">
                <a:solidFill>
                  <a:srgbClr val="2B0AB6"/>
                </a:solidFill>
              </a:rPr>
              <a:t>Attitudine alla multidisciplinarietà</a:t>
            </a:r>
          </a:p>
          <a:p>
            <a:r>
              <a:rPr lang="it-IT" sz="1600" dirty="0">
                <a:solidFill>
                  <a:srgbClr val="2B0AB6"/>
                </a:solidFill>
              </a:rPr>
              <a:t>Autonomia di pensiero</a:t>
            </a:r>
          </a:p>
          <a:p>
            <a:r>
              <a:rPr lang="it-IT" sz="1600" dirty="0">
                <a:solidFill>
                  <a:srgbClr val="2B0AB6"/>
                </a:solidFill>
              </a:rPr>
              <a:t>Buona capacità espressiva e di analisi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Buona capacità logica e spirito critico.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analitiche, di lettura e analisi della realtà organizzativa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critiche proprie della preparazione filosofica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"concettualizzare" e descrivere in modo semplice sistemi complessi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analisi dei contesti e di approfondimento delle dinamiche di relazione nel contesto lavorativo e capacità di </a:t>
            </a:r>
            <a:r>
              <a:rPr lang="it-IT" sz="1600" dirty="0" err="1">
                <a:solidFill>
                  <a:srgbClr val="2B0AB6"/>
                </a:solidFill>
              </a:rPr>
              <a:t>problem</a:t>
            </a:r>
            <a:r>
              <a:rPr lang="it-IT" sz="1600" dirty="0">
                <a:solidFill>
                  <a:srgbClr val="2B0AB6"/>
                </a:solidFill>
              </a:rPr>
              <a:t> </a:t>
            </a:r>
            <a:r>
              <a:rPr lang="it-IT" sz="1600" dirty="0" err="1">
                <a:solidFill>
                  <a:srgbClr val="2B0AB6"/>
                </a:solidFill>
              </a:rPr>
              <a:t>solving</a:t>
            </a:r>
            <a:r>
              <a:rPr lang="it-IT" sz="1600" dirty="0">
                <a:solidFill>
                  <a:srgbClr val="2B0AB6"/>
                </a:solidFill>
              </a:rPr>
              <a:t> grazie alle competenze logiche e di ragionamento acquisite attraverso la formazione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approfondire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astrazione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fare sintesi e vedere connessioni in sistemi </a:t>
            </a:r>
            <a:r>
              <a:rPr lang="it-IT" sz="1600" dirty="0" smtClean="0">
                <a:solidFill>
                  <a:srgbClr val="2B0AB6"/>
                </a:solidFill>
              </a:rPr>
              <a:t>complessi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introspezione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leggere la realtà secondo chiavi interpretative </a:t>
            </a:r>
            <a:r>
              <a:rPr lang="it-IT" sz="1600" dirty="0" smtClean="0">
                <a:solidFill>
                  <a:srgbClr val="2B0AB6"/>
                </a:solidFill>
              </a:rPr>
              <a:t>sofisticate</a:t>
            </a:r>
            <a:endParaRPr lang="it-IT" sz="1600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268760"/>
            <a:ext cx="85231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2B0AB6"/>
                </a:solidFill>
              </a:rPr>
              <a:t>Capacità </a:t>
            </a:r>
            <a:r>
              <a:rPr lang="it-IT" sz="1600" dirty="0">
                <a:solidFill>
                  <a:srgbClr val="2B0AB6"/>
                </a:solidFill>
              </a:rPr>
              <a:t>di ragionamento fluida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vedere connessioni fra diversi ambiti; visione sistemica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vedere le cose da punti di vista diversi (</a:t>
            </a:r>
            <a:r>
              <a:rPr lang="it-IT" sz="1600" dirty="0" err="1">
                <a:solidFill>
                  <a:srgbClr val="2B0AB6"/>
                </a:solidFill>
              </a:rPr>
              <a:t>problem</a:t>
            </a:r>
            <a:r>
              <a:rPr lang="it-IT" sz="1600" dirty="0">
                <a:solidFill>
                  <a:srgbClr val="2B0AB6"/>
                </a:solidFill>
              </a:rPr>
              <a:t> </a:t>
            </a:r>
            <a:r>
              <a:rPr lang="it-IT" sz="1600" dirty="0" err="1">
                <a:solidFill>
                  <a:srgbClr val="2B0AB6"/>
                </a:solidFill>
              </a:rPr>
              <a:t>solving</a:t>
            </a:r>
            <a:r>
              <a:rPr lang="it-IT" sz="1600" dirty="0">
                <a:solidFill>
                  <a:srgbClr val="2B0AB6"/>
                </a:solidFill>
              </a:rPr>
              <a:t>)</a:t>
            </a:r>
          </a:p>
          <a:p>
            <a:r>
              <a:rPr lang="it-IT" sz="1600" dirty="0">
                <a:solidFill>
                  <a:srgbClr val="2B0AB6"/>
                </a:solidFill>
              </a:rPr>
              <a:t>Capacità di vedere l'insieme delle problematiche e di saperle poi semplificare</a:t>
            </a:r>
          </a:p>
          <a:p>
            <a:r>
              <a:rPr lang="it-IT" sz="1600" dirty="0">
                <a:solidFill>
                  <a:srgbClr val="2B0AB6"/>
                </a:solidFill>
              </a:rPr>
              <a:t>Flessibilità mentale e cognitiva</a:t>
            </a:r>
          </a:p>
          <a:p>
            <a:r>
              <a:rPr lang="it-IT" sz="1600" dirty="0">
                <a:solidFill>
                  <a:srgbClr val="2B0AB6"/>
                </a:solidFill>
              </a:rPr>
              <a:t>Hanno capacità plastica di adattamento, che permette una veloce acquisizione delle competenze secondo schemi non rigidi.</a:t>
            </a:r>
          </a:p>
          <a:p>
            <a:r>
              <a:rPr lang="it-IT" sz="1600" dirty="0">
                <a:solidFill>
                  <a:srgbClr val="2B0AB6"/>
                </a:solidFill>
              </a:rPr>
              <a:t>Hanno competenze trasversali (</a:t>
            </a:r>
            <a:r>
              <a:rPr lang="it-IT" sz="1600" dirty="0" err="1">
                <a:solidFill>
                  <a:srgbClr val="2B0AB6"/>
                </a:solidFill>
              </a:rPr>
              <a:t>problem</a:t>
            </a:r>
            <a:r>
              <a:rPr lang="it-IT" sz="1600" dirty="0">
                <a:solidFill>
                  <a:srgbClr val="2B0AB6"/>
                </a:solidFill>
              </a:rPr>
              <a:t> </a:t>
            </a:r>
            <a:r>
              <a:rPr lang="it-IT" sz="1600" dirty="0" err="1">
                <a:solidFill>
                  <a:srgbClr val="2B0AB6"/>
                </a:solidFill>
              </a:rPr>
              <a:t>solving</a:t>
            </a:r>
            <a:r>
              <a:rPr lang="it-IT" sz="1600" dirty="0">
                <a:solidFill>
                  <a:srgbClr val="2B0AB6"/>
                </a:solidFill>
              </a:rPr>
              <a:t>,...) e competenze metodologiche, propensione alla visione di insieme dei fenomeni e a cogliere l'interconnessione delle varie attività professionali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Hanno una buona capacità di riflessione profonda sui contenuti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Il senso critico che possono aver sviluppato nel percorso di studi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La predisposizione ad affrontare problematiche complesse e la capacità di apprendimento</a:t>
            </a:r>
          </a:p>
          <a:p>
            <a:r>
              <a:rPr lang="it-IT" sz="1600" dirty="0">
                <a:solidFill>
                  <a:srgbClr val="2B0AB6"/>
                </a:solidFill>
              </a:rPr>
              <a:t>Mentalità duttile e capacità di applicarsi su più mansioni</a:t>
            </a:r>
          </a:p>
          <a:p>
            <a:r>
              <a:rPr lang="it-IT" sz="1600" dirty="0">
                <a:solidFill>
                  <a:srgbClr val="2B0AB6"/>
                </a:solidFill>
              </a:rPr>
              <a:t>Ottima propensione a sviluppare </a:t>
            </a:r>
            <a:r>
              <a:rPr lang="it-IT" sz="1600" b="1" dirty="0">
                <a:solidFill>
                  <a:srgbClr val="2B0AB6"/>
                </a:solidFill>
              </a:rPr>
              <a:t>capacità "soft"</a:t>
            </a:r>
            <a:r>
              <a:rPr lang="it-IT" sz="1600" dirty="0">
                <a:solidFill>
                  <a:srgbClr val="2B0AB6"/>
                </a:solidFill>
              </a:rPr>
              <a:t>: comunicative, organizzative.</a:t>
            </a:r>
          </a:p>
          <a:p>
            <a:r>
              <a:rPr lang="it-IT" sz="1600" dirty="0">
                <a:solidFill>
                  <a:srgbClr val="2B0AB6"/>
                </a:solidFill>
              </a:rPr>
              <a:t>Posseggono un background culturale multidisciplinare.</a:t>
            </a:r>
          </a:p>
          <a:p>
            <a:r>
              <a:rPr lang="it-IT" sz="1600" dirty="0" err="1">
                <a:solidFill>
                  <a:srgbClr val="2B0AB6"/>
                </a:solidFill>
              </a:rPr>
              <a:t>Problem</a:t>
            </a:r>
            <a:r>
              <a:rPr lang="it-IT" sz="1600" dirty="0">
                <a:solidFill>
                  <a:srgbClr val="2B0AB6"/>
                </a:solidFill>
              </a:rPr>
              <a:t> </a:t>
            </a:r>
            <a:r>
              <a:rPr lang="it-IT" sz="1600" dirty="0" err="1">
                <a:solidFill>
                  <a:srgbClr val="2B0AB6"/>
                </a:solidFill>
              </a:rPr>
              <a:t>solving</a:t>
            </a:r>
            <a:endParaRPr lang="it-IT" sz="1600" dirty="0">
              <a:solidFill>
                <a:srgbClr val="2B0AB6"/>
              </a:solidFill>
            </a:endParaRPr>
          </a:p>
          <a:p>
            <a:r>
              <a:rPr lang="it-IT" sz="1600" dirty="0">
                <a:solidFill>
                  <a:srgbClr val="2B0AB6"/>
                </a:solidFill>
              </a:rPr>
              <a:t>Riflessività</a:t>
            </a:r>
          </a:p>
          <a:p>
            <a:r>
              <a:rPr lang="it-IT" sz="1600" dirty="0">
                <a:solidFill>
                  <a:srgbClr val="2B0AB6"/>
                </a:solidFill>
              </a:rPr>
              <a:t>Rigore e metodo.</a:t>
            </a:r>
          </a:p>
          <a:p>
            <a:r>
              <a:rPr lang="it-IT" sz="1600" dirty="0">
                <a:solidFill>
                  <a:srgbClr val="2B0AB6"/>
                </a:solidFill>
              </a:rPr>
              <a:t>Senso critico</a:t>
            </a:r>
          </a:p>
          <a:p>
            <a:r>
              <a:rPr lang="it-IT" sz="1600" dirty="0">
                <a:solidFill>
                  <a:srgbClr val="2B0AB6"/>
                </a:solidFill>
              </a:rPr>
              <a:t>Visione olistica, capacità analitiche, competenze relazionali</a:t>
            </a:r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 è l’interesse specifico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una realtà lavorativa ha nei confronti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in Filosofia ?</a:t>
            </a:r>
          </a:p>
        </p:txBody>
      </p:sp>
    </p:spTree>
    <p:extLst>
      <p:ext uri="{BB962C8B-B14F-4D97-AF65-F5344CB8AC3E}">
        <p14:creationId xmlns:p14="http://schemas.microsoft.com/office/powerpoint/2010/main" val="41952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6877" y="1772816"/>
            <a:ext cx="8665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A differenza degli altri laureati, le persone laureate in filosofia dimostrato un maggiore spirito di adattamento e una visione a più ampio spettro delle questioni e dei problemi che si trovano ad affrontare. La duttilità in un'azienda è un aspetto premiante e fondamentale.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I laureati in filosofia hanno una flessibilità/duttilità di pensiero che manca spesso nelle industrie, soprattutto negli uffici </a:t>
            </a:r>
            <a:r>
              <a:rPr lang="it-IT" sz="1600" i="1" dirty="0" err="1">
                <a:solidFill>
                  <a:srgbClr val="2B0AB6"/>
                </a:solidFill>
              </a:rPr>
              <a:t>hr</a:t>
            </a:r>
            <a:r>
              <a:rPr lang="it-IT" sz="1600" i="1" dirty="0">
                <a:solidFill>
                  <a:srgbClr val="2B0AB6"/>
                </a:solidFill>
              </a:rPr>
              <a:t> spesso scambiati per soli uffici </a:t>
            </a:r>
            <a:r>
              <a:rPr lang="it-IT" sz="1600" i="1" dirty="0" err="1">
                <a:solidFill>
                  <a:srgbClr val="2B0AB6"/>
                </a:solidFill>
              </a:rPr>
              <a:t>payroll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Il non possedere una preparazione tecnica, se per alcuni ruoli può rappresentare un limite, per altri (come l'ambito delle risorse umane, della comunicazione in tutti i suoi aspetti e anche del marketing) può rivestire un punto di forza perché è l'azienda che può "formare" la risorsa secondo le proprie esigenze e indirizzi. Questo perché può contare su una forma mentis più aperta e duttile.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Posseggono capacità critiche proprie della preparazione filosofica, apertura e flessibilità mentale. I processi di ragionamento che hanno imparato ad adottare, su base rigorosamente logica e razionale,  forniscono un valore aggiunto importante (in particolare, in termini di capacità relazionale, empatia e diplomazia, </a:t>
            </a:r>
            <a:r>
              <a:rPr lang="it-IT" sz="1600" i="1" dirty="0" err="1">
                <a:solidFill>
                  <a:srgbClr val="2B0AB6"/>
                </a:solidFill>
              </a:rPr>
              <a:t>problem</a:t>
            </a:r>
            <a:r>
              <a:rPr lang="it-IT" sz="1600" i="1" dirty="0">
                <a:solidFill>
                  <a:srgbClr val="2B0AB6"/>
                </a:solidFill>
              </a:rPr>
              <a:t> </a:t>
            </a:r>
            <a:r>
              <a:rPr lang="it-IT" sz="1600" i="1" dirty="0" err="1">
                <a:solidFill>
                  <a:srgbClr val="2B0AB6"/>
                </a:solidFill>
              </a:rPr>
              <a:t>solving</a:t>
            </a:r>
            <a:r>
              <a:rPr lang="it-IT" sz="1600" i="1" dirty="0">
                <a:solidFill>
                  <a:srgbClr val="2B0AB6"/>
                </a:solidFill>
              </a:rPr>
              <a:t>).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33025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2B0AB6"/>
                </a:solidFill>
              </a:rPr>
              <a:t>Alcune frasi spiegano più approfonditamente l’interesse:</a:t>
            </a:r>
          </a:p>
        </p:txBody>
      </p:sp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 è l’interesse specifico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una realtà lavorativa ha nei confronti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in Filosofia ?</a:t>
            </a:r>
          </a:p>
        </p:txBody>
      </p:sp>
    </p:spTree>
    <p:extLst>
      <p:ext uri="{BB962C8B-B14F-4D97-AF65-F5344CB8AC3E}">
        <p14:creationId xmlns:p14="http://schemas.microsoft.com/office/powerpoint/2010/main" val="4942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772816"/>
            <a:ext cx="8665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rgbClr val="2B0AB6"/>
                </a:solidFill>
              </a:rPr>
              <a:t>Le </a:t>
            </a:r>
            <a:r>
              <a:rPr lang="it-IT" sz="1600" i="1" dirty="0">
                <a:solidFill>
                  <a:srgbClr val="2B0AB6"/>
                </a:solidFill>
              </a:rPr>
              <a:t>aziende cercano gente sveglia con capacità di sintesi, individuazione dei problemi e propositive di soluzioni.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Tutte le realtà lavorative sono adatte ad un laureato in Filosofia. I migliori AD di grandi aziende, anche multinazionali, lo sono. Conosco personalmente imprenditori molto capaci laureati in filosofia. Dipende dalle attese e dal carattere del candidato - posto che abbia le nozioni previste dal corso magistrale.</a:t>
            </a:r>
            <a:endParaRPr lang="it-IT" sz="1600" dirty="0">
              <a:solidFill>
                <a:srgbClr val="2B0AB6"/>
              </a:solidFill>
            </a:endParaRPr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 è l’interesse specifico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una realtà lavorativa ha nei confronti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in Filosofia ?</a:t>
            </a:r>
          </a:p>
        </p:txBody>
      </p:sp>
    </p:spTree>
    <p:extLst>
      <p:ext uri="{BB962C8B-B14F-4D97-AF65-F5344CB8AC3E}">
        <p14:creationId xmlns:p14="http://schemas.microsoft.com/office/powerpoint/2010/main" val="21470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0624" y="1484784"/>
            <a:ext cx="560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2B0AB6"/>
                </a:solidFill>
              </a:rPr>
              <a:t>Vi sono però anche alcuni “</a:t>
            </a:r>
            <a:r>
              <a:rPr lang="it-IT" sz="2400" dirty="0" err="1">
                <a:solidFill>
                  <a:srgbClr val="2B0AB6"/>
                </a:solidFill>
              </a:rPr>
              <a:t>alert</a:t>
            </a:r>
            <a:r>
              <a:rPr lang="it-IT" sz="2400" dirty="0">
                <a:solidFill>
                  <a:srgbClr val="2B0AB6"/>
                </a:solidFill>
              </a:rPr>
              <a:t>”: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821" y="2132856"/>
            <a:ext cx="86651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Dovrebbero però essere aggiunte anche abilità e competenze che aiutino il laureato a proporsi in azienda con più strumenti: es capacità organizzative, relazionali, di </a:t>
            </a:r>
            <a:r>
              <a:rPr lang="it-IT" sz="1600" i="1" dirty="0" err="1">
                <a:solidFill>
                  <a:srgbClr val="2B0AB6"/>
                </a:solidFill>
              </a:rPr>
              <a:t>problem</a:t>
            </a:r>
            <a:r>
              <a:rPr lang="it-IT" sz="1600" i="1" dirty="0">
                <a:solidFill>
                  <a:srgbClr val="2B0AB6"/>
                </a:solidFill>
              </a:rPr>
              <a:t> </a:t>
            </a:r>
            <a:r>
              <a:rPr lang="it-IT" sz="1600" i="1" dirty="0" err="1">
                <a:solidFill>
                  <a:srgbClr val="2B0AB6"/>
                </a:solidFill>
              </a:rPr>
              <a:t>solving</a:t>
            </a:r>
            <a:r>
              <a:rPr lang="it-IT" sz="1600" i="1" dirty="0">
                <a:solidFill>
                  <a:srgbClr val="2B0AB6"/>
                </a:solidFill>
              </a:rPr>
              <a:t>, di comunicazione (abilità e competenze più pratiche, ma necessarie).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Alla laurea in filosofia, deve necessariamente seguire uno stage o tirocinio in azienda in ruoli prettamente di staff, altrimenti unicamente l'apertura mentale e la cultura che la laurea in Filosofia genera non è sufficiente ai fini dell'inserimento in azienda.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Senza un’integrazione con un Master in materie economiche non vi è alcun interesse per i laureati in Filosofia. Con questa integrazione penso che possa interessare: veloce capacità di apprendimento e capacità di adattamento/cambiamento.</a:t>
            </a:r>
            <a:endParaRPr lang="it-IT" sz="1600" dirty="0">
              <a:solidFill>
                <a:srgbClr val="2B0AB6"/>
              </a:solidFill>
            </a:endParaRPr>
          </a:p>
          <a:p>
            <a:pPr algn="just"/>
            <a:r>
              <a:rPr lang="it-IT" sz="1600" dirty="0">
                <a:solidFill>
                  <a:srgbClr val="2B0AB6"/>
                </a:solidFill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B0AB6"/>
                </a:solidFill>
              </a:rPr>
              <a:t>Il rischio è che alcuni siano però troppo poco concreti</a:t>
            </a:r>
            <a:r>
              <a:rPr lang="it-IT" sz="1600" i="1" dirty="0" smtClean="0">
                <a:solidFill>
                  <a:srgbClr val="2B0AB6"/>
                </a:solidFill>
              </a:rPr>
              <a:t>.</a:t>
            </a:r>
            <a:endParaRPr lang="it-IT" sz="1600" dirty="0">
              <a:solidFill>
                <a:srgbClr val="2B0AB6"/>
              </a:solidFill>
            </a:endParaRPr>
          </a:p>
        </p:txBody>
      </p:sp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 è l’interesse specifico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 una realtà lavorativa ha nei confronti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dei laureati in Filosofia ?</a:t>
            </a:r>
          </a:p>
        </p:txBody>
      </p:sp>
    </p:spTree>
    <p:extLst>
      <p:ext uri="{BB962C8B-B14F-4D97-AF65-F5344CB8AC3E}">
        <p14:creationId xmlns:p14="http://schemas.microsoft.com/office/powerpoint/2010/main" val="5343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-2664" y="-27384"/>
            <a:ext cx="9144000" cy="6075218"/>
          </a:xfrm>
          <a:prstGeom prst="rect">
            <a:avLst/>
          </a:prstGeom>
          <a:solidFill>
            <a:srgbClr val="00609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-2664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3261846"/>
            <a:ext cx="5489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Implicazioni per la didattica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59832" y="6237312"/>
            <a:ext cx="5400600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dirty="0"/>
              <a:t>Un’indagine a 360° gradi </a:t>
            </a:r>
            <a:r>
              <a:rPr lang="it-IT" sz="2000" dirty="0" smtClean="0"/>
              <a:t>dal </a:t>
            </a:r>
            <a:r>
              <a:rPr lang="it-IT" sz="2000" dirty="0"/>
              <a:t>liceo all’azienda</a:t>
            </a:r>
          </a:p>
        </p:txBody>
      </p:sp>
      <p:pic>
        <p:nvPicPr>
          <p:cNvPr id="2050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0736"/>
            <a:ext cx="2914081" cy="22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04248" y="643736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chemeClr val="bg1"/>
                </a:solidFill>
              </a:rPr>
              <a:t>75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Implicazioni per la didattica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276872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Dall’Indagine emergono almeno </a:t>
            </a:r>
            <a:r>
              <a:rPr lang="it-IT" sz="2400" b="1" u="sng" dirty="0" smtClean="0">
                <a:solidFill>
                  <a:srgbClr val="2B0AB6"/>
                </a:solidFill>
              </a:rPr>
              <a:t>quattro linee di riflessione</a:t>
            </a:r>
            <a:r>
              <a:rPr lang="it-IT" sz="2400" dirty="0" smtClean="0">
                <a:solidFill>
                  <a:srgbClr val="2B0AB6"/>
                </a:solidFill>
              </a:rPr>
              <a:t> </a:t>
            </a:r>
            <a:r>
              <a:rPr lang="it-IT" dirty="0" smtClean="0">
                <a:solidFill>
                  <a:srgbClr val="2B0AB6"/>
                </a:solidFill>
              </a:rPr>
              <a:t>per la didattica universitaria della Filosofia :</a:t>
            </a:r>
          </a:p>
          <a:p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sul piano degli studi e sulle attività di supporto alla didattica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sulle cosiddette </a:t>
            </a:r>
            <a:r>
              <a:rPr lang="it-IT" i="1" dirty="0" smtClean="0">
                <a:solidFill>
                  <a:srgbClr val="2B0AB6"/>
                </a:solidFill>
              </a:rPr>
              <a:t>Soft </a:t>
            </a:r>
            <a:r>
              <a:rPr lang="it-IT" i="1" dirty="0" err="1" smtClean="0">
                <a:solidFill>
                  <a:srgbClr val="2B0AB6"/>
                </a:solidFill>
              </a:rPr>
              <a:t>Skills</a:t>
            </a:r>
            <a:r>
              <a:rPr lang="it-IT" dirty="0" smtClean="0">
                <a:solidFill>
                  <a:srgbClr val="2B0AB6"/>
                </a:solidFill>
              </a:rPr>
              <a:t> o </a:t>
            </a:r>
            <a:r>
              <a:rPr lang="it-IT" i="1" dirty="0" smtClean="0">
                <a:solidFill>
                  <a:srgbClr val="2B0AB6"/>
                </a:solidFill>
              </a:rPr>
              <a:t>Non Cognitive </a:t>
            </a:r>
            <a:r>
              <a:rPr lang="it-IT" i="1" dirty="0" err="1" smtClean="0">
                <a:solidFill>
                  <a:srgbClr val="2B0AB6"/>
                </a:solidFill>
              </a:rPr>
              <a:t>Skills</a:t>
            </a:r>
            <a:endParaRPr lang="it-IT" i="1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sul rapporto con il Mondo del Lavoro e la preparazione agli sbocchi occupazionali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sulla dimensione internazionale</a:t>
            </a:r>
            <a:endParaRPr lang="it-IT" dirty="0"/>
          </a:p>
        </p:txBody>
      </p:sp>
      <p:pic>
        <p:nvPicPr>
          <p:cNvPr id="2056" name="Picture 8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16"/>
            <a:ext cx="2304256" cy="17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1772816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2B0AB6"/>
                </a:solidFill>
              </a:rPr>
              <a:t>Piano degli studi e attività di supporto alla didattica</a:t>
            </a: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Forte richiesta di confronto con le tematiche dell’attualità (senza omettere la classicità e la tradizione)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Forte richiesta di attività seminariali e laboratoriali e di dibattito / confronto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Integrazione della preparazione con discipline socio-economiche (e giuridiche) che illustrino la realtà aziendale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B0AB6"/>
                </a:solidFill>
              </a:rPr>
              <a:t>Integrazione della preparazione con </a:t>
            </a:r>
            <a:r>
              <a:rPr lang="it-IT" dirty="0" smtClean="0">
                <a:solidFill>
                  <a:srgbClr val="2B0AB6"/>
                </a:solidFill>
              </a:rPr>
              <a:t>conoscenze e competenze in ambito statistico-quantitativo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Implicazioni per la didattica</a:t>
            </a:r>
          </a:p>
        </p:txBody>
      </p:sp>
      <p:pic>
        <p:nvPicPr>
          <p:cNvPr id="6146" name="Picture 2" descr="Risultati immagini per piano studi universitario ic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4482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1777792"/>
            <a:ext cx="8064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>
                <a:solidFill>
                  <a:srgbClr val="2B0AB6"/>
                </a:solidFill>
              </a:rPr>
              <a:t>Soft </a:t>
            </a:r>
            <a:r>
              <a:rPr lang="it-IT" sz="2200" b="1" i="1" dirty="0" err="1" smtClean="0">
                <a:solidFill>
                  <a:srgbClr val="2B0AB6"/>
                </a:solidFill>
              </a:rPr>
              <a:t>Skills</a:t>
            </a:r>
            <a:r>
              <a:rPr lang="it-IT" sz="2200" b="1" i="1" dirty="0" smtClean="0">
                <a:solidFill>
                  <a:srgbClr val="2B0AB6"/>
                </a:solidFill>
              </a:rPr>
              <a:t> </a:t>
            </a:r>
            <a:r>
              <a:rPr lang="it-IT" sz="2200" b="1" dirty="0" smtClean="0">
                <a:solidFill>
                  <a:srgbClr val="2B0AB6"/>
                </a:solidFill>
              </a:rPr>
              <a:t>o</a:t>
            </a:r>
            <a:r>
              <a:rPr lang="it-IT" sz="2200" b="1" i="1" dirty="0" smtClean="0">
                <a:solidFill>
                  <a:srgbClr val="2B0AB6"/>
                </a:solidFill>
              </a:rPr>
              <a:t> Non Cognitive </a:t>
            </a:r>
            <a:r>
              <a:rPr lang="it-IT" sz="2200" b="1" i="1" dirty="0" err="1" smtClean="0">
                <a:solidFill>
                  <a:srgbClr val="2B0AB6"/>
                </a:solidFill>
              </a:rPr>
              <a:t>Skills</a:t>
            </a:r>
            <a:endParaRPr lang="it-IT" sz="2200" b="1" i="1" dirty="0" smtClean="0">
              <a:solidFill>
                <a:srgbClr val="2B0AB6"/>
              </a:solidFill>
            </a:endParaRPr>
          </a:p>
          <a:p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Possono essere il punto di forza dei laureati in Filosofia poiché il percorso degli studi filosofici facilita e predispone all’acquisizione di queste competenze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La loro padronanza però viene lasciata all’iniziativa e al carattere (in senso inglese) della persona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Una preparazione specifica che risultasse dal piano studi darebbe un notevole vantaggio ai laureati nel momento del contatto con il Mondo del lavoro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A ciò va affiancata una profonda conoscenza della lingua inglese e dell’</a:t>
            </a:r>
            <a:r>
              <a:rPr lang="it-IT" i="1" dirty="0" smtClean="0">
                <a:solidFill>
                  <a:srgbClr val="2B0AB6"/>
                </a:solidFill>
              </a:rPr>
              <a:t>office </a:t>
            </a:r>
            <a:r>
              <a:rPr lang="it-IT" i="1" dirty="0" err="1" smtClean="0">
                <a:solidFill>
                  <a:srgbClr val="2B0AB6"/>
                </a:solidFill>
              </a:rPr>
              <a:t>automation</a:t>
            </a:r>
            <a:endParaRPr lang="it-IT" dirty="0"/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Implicazioni per la didattica</a:t>
            </a:r>
          </a:p>
        </p:txBody>
      </p:sp>
      <p:pic>
        <p:nvPicPr>
          <p:cNvPr id="5122" name="Picture 2" descr="Risultati immagini per soft skills ic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32"/>
            <a:ext cx="20162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40522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B0AB6"/>
                </a:solidFill>
              </a:rPr>
              <a:t>Rapporto con il Mondo del Lavoro e preparazione agli sbocchi occupazionali</a:t>
            </a:r>
          </a:p>
          <a:p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È risultato evidente dagli esiti dell’indagine che non vi è preparazione specifica e facilitazione alla conoscenza del Mondo del lavoro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Le idee sui possibili sbocchi occupazionali rimangono identiche e generiche durante il percorso universitario a quelle che si possedevano prima di iniziare l’università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Non vi è differenza in ciò fra uno studente che abbia fatto solo la LT e uno che abbia frequentato anche la LM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Vi è una forte passività e un atteggiamento fideistico circa il futuro lavorativo, che va dal «posso fare tutto» a «tanto non potrò fare nulla»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Manca un rapporto strutturato con il Mondo del lavoro, sia esso quello dell’insegnamento </a:t>
            </a:r>
            <a:r>
              <a:rPr lang="it-IT" dirty="0" err="1" smtClean="0">
                <a:solidFill>
                  <a:srgbClr val="2B0AB6"/>
                </a:solidFill>
              </a:rPr>
              <a:t>pre</a:t>
            </a:r>
            <a:r>
              <a:rPr lang="it-IT" dirty="0" smtClean="0">
                <a:solidFill>
                  <a:srgbClr val="2B0AB6"/>
                </a:solidFill>
              </a:rPr>
              <a:t>-universitario, sia esso quello della realtà delle imprese di produzione o di servizio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Implicazioni per la didattica</a:t>
            </a:r>
          </a:p>
        </p:txBody>
      </p:sp>
      <p:pic>
        <p:nvPicPr>
          <p:cNvPr id="4098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6" y="44624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432" y="260648"/>
            <a:ext cx="6156176" cy="400110"/>
          </a:xfrm>
        </p:spPr>
        <p:txBody>
          <a:bodyPr/>
          <a:lstStyle/>
          <a:p>
            <a:pPr algn="ctr"/>
            <a:r>
              <a:rPr lang="it-IT" dirty="0" smtClean="0"/>
              <a:t>In quali Licei insegnano i docenti rispondenti</a:t>
            </a:r>
            <a:endParaRPr lang="it-IT" dirty="0"/>
          </a:p>
        </p:txBody>
      </p:sp>
      <p:sp>
        <p:nvSpPr>
          <p:cNvPr id="3" name="Rounded Rectangle 4">
            <a:hlinkClick r:id="rId2" action="ppaction://hlinksldjump"/>
          </p:cNvPr>
          <p:cNvSpPr/>
          <p:nvPr/>
        </p:nvSpPr>
        <p:spPr>
          <a:xfrm>
            <a:off x="179513" y="1700808"/>
            <a:ext cx="1440159" cy="1528211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44,8% 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Scientifico</a:t>
            </a:r>
            <a:endParaRPr lang="en-US" dirty="0"/>
          </a:p>
        </p:txBody>
      </p:sp>
      <p:sp>
        <p:nvSpPr>
          <p:cNvPr id="4" name="Rounded Rectangle 5">
            <a:hlinkClick r:id="rId3" action="ppaction://hlinksldjump"/>
          </p:cNvPr>
          <p:cNvSpPr/>
          <p:nvPr/>
        </p:nvSpPr>
        <p:spPr>
          <a:xfrm>
            <a:off x="2089665" y="1700808"/>
            <a:ext cx="1402216" cy="1497873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18,9%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Classico</a:t>
            </a:r>
            <a:endParaRPr lang="en-US" dirty="0"/>
          </a:p>
        </p:txBody>
      </p:sp>
      <p:sp>
        <p:nvSpPr>
          <p:cNvPr id="5" name="Rounded Rectangle 6">
            <a:hlinkClick r:id="rId4" action="ppaction://hlinksldjump"/>
          </p:cNvPr>
          <p:cNvSpPr/>
          <p:nvPr/>
        </p:nvSpPr>
        <p:spPr>
          <a:xfrm>
            <a:off x="3995936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16,7%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Linguistico</a:t>
            </a:r>
            <a:endParaRPr lang="en-US" dirty="0"/>
          </a:p>
        </p:txBody>
      </p:sp>
      <p:sp>
        <p:nvSpPr>
          <p:cNvPr id="6" name="Rounded Rectangle 7">
            <a:hlinkClick r:id="rId5" action="ppaction://hlinksldjump"/>
          </p:cNvPr>
          <p:cNvSpPr/>
          <p:nvPr/>
        </p:nvSpPr>
        <p:spPr>
          <a:xfrm>
            <a:off x="5796136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13,8%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Scienze Umane</a:t>
            </a:r>
            <a:endParaRPr lang="en-US" dirty="0"/>
          </a:p>
        </p:txBody>
      </p:sp>
      <p:cxnSp>
        <p:nvCxnSpPr>
          <p:cNvPr id="8" name="Elbow Connector 13"/>
          <p:cNvCxnSpPr>
            <a:stCxn id="4" idx="2"/>
          </p:cNvCxnSpPr>
          <p:nvPr/>
        </p:nvCxnSpPr>
        <p:spPr>
          <a:xfrm rot="16200000" flipH="1">
            <a:off x="2268908" y="3720545"/>
            <a:ext cx="1866594" cy="822865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14"/>
          <p:cNvCxnSpPr/>
          <p:nvPr/>
        </p:nvCxnSpPr>
        <p:spPr>
          <a:xfrm rot="5400000">
            <a:off x="3555195" y="3810349"/>
            <a:ext cx="1778448" cy="590932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7">
            <a:hlinkClick r:id="rId5" action="ppaction://hlinksldjump"/>
          </p:cNvPr>
          <p:cNvSpPr/>
          <p:nvPr/>
        </p:nvSpPr>
        <p:spPr>
          <a:xfrm>
            <a:off x="7604719" y="1700808"/>
            <a:ext cx="1440159" cy="152821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5,8%</a:t>
            </a:r>
          </a:p>
          <a:p>
            <a:pPr algn="ctr"/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Artistico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524914" y="3568558"/>
            <a:ext cx="1722328" cy="1043252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5399151" y="3757071"/>
            <a:ext cx="1712809" cy="749811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4"/>
          <p:cNvCxnSpPr/>
          <p:nvPr/>
        </p:nvCxnSpPr>
        <p:spPr>
          <a:xfrm rot="5400000">
            <a:off x="7248036" y="3736967"/>
            <a:ext cx="1706697" cy="722064"/>
          </a:xfrm>
          <a:prstGeom prst="bentConnector3">
            <a:avLst>
              <a:gd name="adj1" fmla="val 50000"/>
            </a:avLst>
          </a:prstGeom>
          <a:ln w="38100">
            <a:solidFill>
              <a:srgbClr val="D8A91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43" y="4082807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60927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8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51384" y="1978962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2B0AB6"/>
                </a:solidFill>
              </a:rPr>
              <a:t>La dimensione internazionale</a:t>
            </a:r>
          </a:p>
          <a:p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B0AB6"/>
                </a:solidFill>
              </a:rPr>
              <a:t>vi è forte richiesta di esperienze di didattica curricolare presso sedi universitarie straniere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B0AB6"/>
                </a:solidFill>
              </a:rPr>
              <a:t>vi è forte richiesta di esperienze di </a:t>
            </a:r>
            <a:r>
              <a:rPr lang="it-IT" dirty="0" smtClean="0">
                <a:solidFill>
                  <a:srgbClr val="2B0AB6"/>
                </a:solidFill>
              </a:rPr>
              <a:t>ricerca per stesura della tesi presso </a:t>
            </a:r>
            <a:r>
              <a:rPr lang="it-IT" dirty="0">
                <a:solidFill>
                  <a:srgbClr val="2B0AB6"/>
                </a:solidFill>
              </a:rPr>
              <a:t>sedi universitarie </a:t>
            </a:r>
            <a:r>
              <a:rPr lang="it-IT" dirty="0" smtClean="0">
                <a:solidFill>
                  <a:srgbClr val="2B0AB6"/>
                </a:solidFill>
              </a:rPr>
              <a:t>straniere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B0AB6"/>
                </a:solidFill>
              </a:rPr>
              <a:t>vi è </a:t>
            </a:r>
            <a:r>
              <a:rPr lang="it-IT" dirty="0" smtClean="0">
                <a:solidFill>
                  <a:srgbClr val="2B0AB6"/>
                </a:solidFill>
              </a:rPr>
              <a:t>forte interesse per esperienze </a:t>
            </a:r>
            <a:r>
              <a:rPr lang="it-IT" dirty="0">
                <a:solidFill>
                  <a:srgbClr val="2B0AB6"/>
                </a:solidFill>
              </a:rPr>
              <a:t>di </a:t>
            </a:r>
            <a:r>
              <a:rPr lang="it-IT" dirty="0" smtClean="0">
                <a:solidFill>
                  <a:srgbClr val="2B0AB6"/>
                </a:solidFill>
              </a:rPr>
              <a:t>doppio titolo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B0AB6"/>
                </a:solidFill>
              </a:rPr>
              <a:t>vi è </a:t>
            </a:r>
            <a:r>
              <a:rPr lang="it-IT" dirty="0" smtClean="0">
                <a:solidFill>
                  <a:srgbClr val="2B0AB6"/>
                </a:solidFill>
              </a:rPr>
              <a:t>forte interesse per la partecipazione a comunità di studio e a network internazionali</a:t>
            </a:r>
            <a:endParaRPr lang="it-IT" dirty="0">
              <a:solidFill>
                <a:srgbClr val="2B0AB6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2B0AB6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Implicazioni per la didattica</a:t>
            </a:r>
          </a:p>
        </p:txBody>
      </p:sp>
      <p:pic>
        <p:nvPicPr>
          <p:cNvPr id="3074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30425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132856"/>
            <a:ext cx="7128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B0AB6"/>
                </a:solidFill>
              </a:rPr>
              <a:t>Grazie per la pazienza e l’attenzione</a:t>
            </a:r>
          </a:p>
          <a:p>
            <a:endParaRPr lang="it-IT" sz="2400" dirty="0">
              <a:solidFill>
                <a:srgbClr val="2B0AB6"/>
              </a:solidFill>
            </a:endParaRPr>
          </a:p>
          <a:p>
            <a:r>
              <a:rPr lang="it-IT" sz="2800" i="1" dirty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Massagli</a:t>
            </a:r>
          </a:p>
          <a:p>
            <a:r>
              <a:rPr lang="it-IT" sz="2400" i="1" dirty="0">
                <a:solidFill>
                  <a:srgbClr val="2B0AB6"/>
                </a:solidFill>
              </a:rPr>
              <a:t> 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Direttore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Funzione di supporto al Nucleo di valutazione di Ateneo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Università Cattolica del Sacro </a:t>
            </a:r>
            <a:r>
              <a:rPr lang="it-IT" sz="2400" i="1" dirty="0" smtClean="0">
                <a:solidFill>
                  <a:srgbClr val="2B0AB6"/>
                </a:solidFill>
              </a:rPr>
              <a:t>Cuore</a:t>
            </a:r>
            <a:endParaRPr lang="it-IT" sz="2400" dirty="0">
              <a:solidFill>
                <a:srgbClr val="2B0AB6"/>
              </a:solidFill>
            </a:endParaRPr>
          </a:p>
          <a:p>
            <a:endParaRPr lang="it-IT" sz="2000" i="1" dirty="0" smtClean="0">
              <a:solidFill>
                <a:srgbClr val="2B0AB6"/>
              </a:solidFill>
            </a:endParaRPr>
          </a:p>
          <a:p>
            <a:r>
              <a:rPr lang="it-IT" sz="2000" i="1" dirty="0" smtClean="0">
                <a:solidFill>
                  <a:srgbClr val="2B0AB6"/>
                </a:solidFill>
              </a:rPr>
              <a:t>massimo.massagli@unicatt.it</a:t>
            </a:r>
            <a:endParaRPr lang="it-IT" sz="2000" i="1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Giudizio dei docenti sul 3 + 2</a:t>
            </a:r>
            <a:endParaRPr lang="it-IT" dirty="0"/>
          </a:p>
        </p:txBody>
      </p:sp>
      <p:sp>
        <p:nvSpPr>
          <p:cNvPr id="8" name="Rounded Rectangle 4">
            <a:hlinkClick r:id="rId2" action="ppaction://hlinksldjump"/>
          </p:cNvPr>
          <p:cNvSpPr/>
          <p:nvPr/>
        </p:nvSpPr>
        <p:spPr>
          <a:xfrm>
            <a:off x="611560" y="2348880"/>
            <a:ext cx="1640511" cy="1830352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19,2% </a:t>
            </a:r>
          </a:p>
          <a:p>
            <a:pPr algn="ctr"/>
            <a:r>
              <a:rPr lang="en-US" dirty="0" smtClean="0"/>
              <a:t>ne ha </a:t>
            </a:r>
            <a:r>
              <a:rPr lang="en-US" dirty="0" err="1" smtClean="0"/>
              <a:t>favorito</a:t>
            </a:r>
            <a:r>
              <a:rPr lang="en-US" dirty="0" smtClean="0"/>
              <a:t> la </a:t>
            </a:r>
            <a:r>
              <a:rPr lang="en-US" dirty="0" err="1" smtClean="0"/>
              <a:t>scelta</a:t>
            </a:r>
            <a:endParaRPr lang="en-US" dirty="0"/>
          </a:p>
        </p:txBody>
      </p:sp>
      <p:sp>
        <p:nvSpPr>
          <p:cNvPr id="9" name="Rounded Rectangle 4">
            <a:hlinkClick r:id="rId2" action="ppaction://hlinksldjump"/>
          </p:cNvPr>
          <p:cNvSpPr/>
          <p:nvPr/>
        </p:nvSpPr>
        <p:spPr>
          <a:xfrm>
            <a:off x="2555776" y="2348880"/>
            <a:ext cx="1512168" cy="1830353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42,5% </a:t>
            </a:r>
          </a:p>
          <a:p>
            <a:pPr algn="ctr"/>
            <a:r>
              <a:rPr lang="en-US" dirty="0" smtClean="0"/>
              <a:t>ne ha </a:t>
            </a:r>
            <a:r>
              <a:rPr lang="en-US" dirty="0" err="1" smtClean="0"/>
              <a:t>penalizzato</a:t>
            </a:r>
            <a:r>
              <a:rPr lang="en-US" dirty="0" smtClean="0"/>
              <a:t> la </a:t>
            </a:r>
            <a:r>
              <a:rPr lang="en-US" dirty="0" err="1" smtClean="0"/>
              <a:t>scelta</a:t>
            </a:r>
            <a:endParaRPr lang="en-US" dirty="0"/>
          </a:p>
        </p:txBody>
      </p:sp>
      <p:sp>
        <p:nvSpPr>
          <p:cNvPr id="10" name="Rounded Rectangle 4">
            <a:hlinkClick r:id="rId2" action="ppaction://hlinksldjump"/>
          </p:cNvPr>
          <p:cNvSpPr/>
          <p:nvPr/>
        </p:nvSpPr>
        <p:spPr>
          <a:xfrm>
            <a:off x="4371464" y="2348880"/>
            <a:ext cx="1544528" cy="1858848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33,5% </a:t>
            </a:r>
          </a:p>
          <a:p>
            <a:pPr algn="ctr"/>
            <a:r>
              <a:rPr lang="en-US" dirty="0" smtClean="0"/>
              <a:t>è </a:t>
            </a:r>
            <a:r>
              <a:rPr lang="en-US" dirty="0" err="1" smtClean="0"/>
              <a:t>rimasto</a:t>
            </a:r>
            <a:r>
              <a:rPr lang="en-US" dirty="0" smtClean="0"/>
              <a:t> </a:t>
            </a:r>
            <a:r>
              <a:rPr lang="en-US" dirty="0" err="1" smtClean="0"/>
              <a:t>tutto</a:t>
            </a:r>
            <a:r>
              <a:rPr lang="en-US" dirty="0" smtClean="0"/>
              <a:t> come prima</a:t>
            </a:r>
            <a:endParaRPr lang="en-US" dirty="0"/>
          </a:p>
        </p:txBody>
      </p:sp>
      <p:sp>
        <p:nvSpPr>
          <p:cNvPr id="13" name="Rounded Rectangle 4">
            <a:hlinkClick r:id="rId2" action="ppaction://hlinksldjump"/>
          </p:cNvPr>
          <p:cNvSpPr/>
          <p:nvPr/>
        </p:nvSpPr>
        <p:spPr>
          <a:xfrm>
            <a:off x="6250984" y="2379360"/>
            <a:ext cx="1528348" cy="1828368"/>
          </a:xfrm>
          <a:prstGeom prst="roundRect">
            <a:avLst>
              <a:gd name="adj" fmla="val 12412"/>
            </a:avLst>
          </a:prstGeom>
          <a:solidFill>
            <a:srgbClr val="00609D"/>
          </a:solidFill>
          <a:ln w="38100">
            <a:solidFill>
              <a:srgbClr val="D8A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4,8% </a:t>
            </a:r>
          </a:p>
          <a:p>
            <a:pPr algn="ctr"/>
            <a:r>
              <a:rPr lang="en-US" dirty="0" smtClean="0"/>
              <a:t>Non </a:t>
            </a:r>
            <a:r>
              <a:rPr lang="en-US" dirty="0" err="1" smtClean="0"/>
              <a:t>sono</a:t>
            </a:r>
            <a:r>
              <a:rPr lang="en-US" dirty="0" smtClean="0"/>
              <a:t> in </a:t>
            </a:r>
            <a:r>
              <a:rPr lang="en-US" dirty="0" err="1" smtClean="0"/>
              <a:t>grado</a:t>
            </a:r>
            <a:r>
              <a:rPr lang="en-US" dirty="0" smtClean="0"/>
              <a:t> di dare un </a:t>
            </a:r>
            <a:r>
              <a:rPr lang="en-US" dirty="0" err="1" smtClean="0"/>
              <a:t>giudizio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646235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Parentesi graffa aperta 4"/>
          <p:cNvSpPr/>
          <p:nvPr/>
        </p:nvSpPr>
        <p:spPr>
          <a:xfrm rot="16200000">
            <a:off x="4813994" y="2714619"/>
            <a:ext cx="659469" cy="3960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3600" b="1" dirty="0">
              <a:solidFill>
                <a:srgbClr val="00609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64457" y="5134550"/>
            <a:ext cx="758541" cy="369332"/>
          </a:xfrm>
          <a:prstGeom prst="rect">
            <a:avLst/>
          </a:prstGeom>
          <a:solidFill>
            <a:srgbClr val="D8A915"/>
          </a:solidFill>
          <a:ln>
            <a:solidFill>
              <a:srgbClr val="00609D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609D"/>
                </a:solidFill>
              </a:rPr>
              <a:t>80,8%</a:t>
            </a:r>
            <a:endParaRPr lang="it-IT" dirty="0">
              <a:solidFill>
                <a:srgbClr val="00609D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4475" y="1568405"/>
            <a:ext cx="7887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i="1" dirty="0" smtClean="0">
                <a:solidFill>
                  <a:srgbClr val="2B0AB6"/>
                </a:solidFill>
              </a:rPr>
              <a:t>La cosiddetta Riforma del 3+2 circa il </a:t>
            </a:r>
            <a:r>
              <a:rPr lang="it-IT" sz="2600" i="1" dirty="0" err="1" smtClean="0">
                <a:solidFill>
                  <a:srgbClr val="2B0AB6"/>
                </a:solidFill>
              </a:rPr>
              <a:t>CdL</a:t>
            </a:r>
            <a:r>
              <a:rPr lang="it-IT" sz="2600" i="1" dirty="0" smtClean="0">
                <a:solidFill>
                  <a:srgbClr val="2B0AB6"/>
                </a:solidFill>
              </a:rPr>
              <a:t> in Filosofia . . . .</a:t>
            </a:r>
            <a:endParaRPr lang="it-IT" sz="2600" i="1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8"/>
  <p:tag name="ELAPSEDTIME" val="3.4"/>
  <p:tag name="ARTICULATE_SLIDE_THUMBNAIL_REFRESH" val="1"/>
  <p:tag name="ARTICULATE_USED_LAYOU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ction V Introduction"/>
  <p:tag name="ARTICULATE_NAV_LEVEL" val="2"/>
  <p:tag name="ARTICULATE_SLIDE_PRESENTER_GUID" val="41cddf29-dd95-4315-8389-fa749dafdd6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NEXT_BUTTON_ID" val="256"/>
  <p:tag name="AUDIO_ID" val="261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ction V Introduction"/>
  <p:tag name="ARTICULATE_NAV_LEVEL" val="2"/>
  <p:tag name="ARTICULATE_SLIDE_PRESENTER_GUID" val="41cddf29-dd95-4315-8389-fa749dafdd6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NEXT_BUTTON_ID" val="256"/>
  <p:tag name="AUDIO_ID" val="261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ction V Introduction"/>
  <p:tag name="ARTICULATE_NAV_LEVEL" val="2"/>
  <p:tag name="ARTICULATE_SLIDE_PRESENTER_GUID" val="41cddf29-dd95-4315-8389-fa749dafdd6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NEXT_BUTTON_ID" val="256"/>
  <p:tag name="AUDIO_ID" val="261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ection V Introduction"/>
  <p:tag name="ARTICULATE_NAV_LEVEL" val="2"/>
  <p:tag name="ARTICULATE_SLIDE_PRESENTER_GUID" val="41cddf29-dd95-4315-8389-fa749dafdd6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NEXT_BUTTON_ID" val="256"/>
  <p:tag name="AUDIO_ID" val="261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heme/theme1.xml><?xml version="1.0" encoding="utf-8"?>
<a:theme xmlns:a="http://schemas.openxmlformats.org/drawingml/2006/main" name="Formato_mode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Formato_modello</Template>
  <TotalTime>3059</TotalTime>
  <Words>4399</Words>
  <Application>Microsoft Office PowerPoint</Application>
  <PresentationFormat>Presentazione su schermo (4:3)</PresentationFormat>
  <Paragraphs>1019</Paragraphs>
  <Slides>81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Formato_modello</vt:lpstr>
      <vt:lpstr>Presentazione standard di PowerPoint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profilo dei docenti liceali</vt:lpstr>
      <vt:lpstr>In quali Licei insegnano i docenti rispondenti</vt:lpstr>
      <vt:lpstr>Giudizio dei docenti sul 3 + 2</vt:lpstr>
      <vt:lpstr>Ritiene che con la riforma del 3+2 la scelta  di un CdL in Filosofia sia valida . . .</vt:lpstr>
      <vt:lpstr>Ha studenti interessati ad iscriversi  a corsi di laurea in filosofia?</vt:lpstr>
      <vt:lpstr>Filosofia è una scelta valida e che consiglierebbe ai suoi studenti ?</vt:lpstr>
      <vt:lpstr>Filosofia è una scelta valida e che consiglierebbe ai suoi studenti ?</vt:lpstr>
      <vt:lpstr>Filosofia è una scelta valida e che consiglierebbe ai suoi studenti ?</vt:lpstr>
      <vt:lpstr>Presentazione standard di PowerPoint</vt:lpstr>
      <vt:lpstr>Presentazione standard di PowerPoint</vt:lpstr>
      <vt:lpstr>Quali Licei frequentano</vt:lpstr>
      <vt:lpstr>Presentazione standard di PowerPoint</vt:lpstr>
      <vt:lpstr>Interesse per la Filosofia: NO </vt:lpstr>
      <vt:lpstr>Interesse per la Filosofia: NO </vt:lpstr>
      <vt:lpstr>Interesse per la Filosofia: Sì</vt:lpstr>
      <vt:lpstr>Interesse per la Filosofia: Sì</vt:lpstr>
      <vt:lpstr>Presentazione standard di PowerPoint</vt:lpstr>
      <vt:lpstr>Quanto influirà ciascuno dei seguenti ASPETTI sulla tua scelta del Corso di laurea</vt:lpstr>
      <vt:lpstr>Quanto ciascuno dei seguenti ASPETTI  influirà sulla tua scelta dell’Ateneo </vt:lpstr>
      <vt:lpstr>Presentazione standard di PowerPoint</vt:lpstr>
      <vt:lpstr>Prima di scegliere a quale Ateneo iscriverti, hai fatto una comparazione fra i piani di studio in Filosofia  adottati dalle Università lombarde ?</vt:lpstr>
      <vt:lpstr> Quanto ha influito il costo delle tasse universitarie  nella tua scelta dell’Ateneo ?</vt:lpstr>
      <vt:lpstr>Motivazioni alla scelta del Corso di laurea % di Molto + Moltissimo</vt:lpstr>
      <vt:lpstr>Presentazione standard di PowerPoint</vt:lpstr>
      <vt:lpstr>Presentazione standard di PowerPoint</vt:lpstr>
      <vt:lpstr>  Motivazioni alla scelta dell’Ateneo </vt:lpstr>
      <vt:lpstr> Motivazioni alla scelta dell’Ateneo % di Molto + Moltissimo  </vt:lpstr>
      <vt:lpstr>Presentazione standard di PowerPoint</vt:lpstr>
      <vt:lpstr> Quali sono i Punti di forza  di un Corso di laurea in Filosofia? Opinione dei docenti liceali </vt:lpstr>
      <vt:lpstr>Presentazione standard di PowerPoint</vt:lpstr>
      <vt:lpstr> Quali ritieni siano i punti di forza del Corso di laurea in Filosofia che stai frequentando ? Studenti Universitari</vt:lpstr>
      <vt:lpstr>Presentazione standard di PowerPoint</vt:lpstr>
      <vt:lpstr>Presentazione standard di PowerPoint</vt:lpstr>
      <vt:lpstr> Quali ritieni siano i punti di criticità e debolezza  della laurea in Filosofia che stai frequentando? Studenti Universitari</vt:lpstr>
      <vt:lpstr>Presentazione standard di PowerPoint</vt:lpstr>
      <vt:lpstr>Presentazione standard di PowerPoint</vt:lpstr>
      <vt:lpstr> Consiglieresti l’iscrizione al corso di laurea in Filosofia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Cosa fanno effettivamente i laureati in Filosofia? Settori – Ruoli - Professioni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Caratteristiche dei  candidati all’assunzione</vt:lpstr>
      <vt:lpstr>Presentazione standard di PowerPoint</vt:lpstr>
      <vt:lpstr>Laureati di area  filosofica e letteraria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Focus sui Laureati in FILOSOFIA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Cattolica -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Mehmeti Fatbardha</dc:creator>
  <cp:lastModifiedBy>Massagli Massimo</cp:lastModifiedBy>
  <cp:revision>395</cp:revision>
  <cp:lastPrinted>2017-06-15T07:55:41Z</cp:lastPrinted>
  <dcterms:created xsi:type="dcterms:W3CDTF">2014-08-29T12:16:11Z</dcterms:created>
  <dcterms:modified xsi:type="dcterms:W3CDTF">2017-06-21T12:42:45Z</dcterms:modified>
</cp:coreProperties>
</file>