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8"/>
  </p:notesMasterIdLst>
  <p:sldIdLst>
    <p:sldId id="305" r:id="rId2"/>
    <p:sldId id="263" r:id="rId3"/>
    <p:sldId id="275" r:id="rId4"/>
    <p:sldId id="287" r:id="rId5"/>
    <p:sldId id="319" r:id="rId6"/>
    <p:sldId id="314" r:id="rId7"/>
    <p:sldId id="313" r:id="rId8"/>
    <p:sldId id="273" r:id="rId9"/>
    <p:sldId id="309" r:id="rId10"/>
    <p:sldId id="310" r:id="rId11"/>
    <p:sldId id="280" r:id="rId12"/>
    <p:sldId id="292" r:id="rId13"/>
    <p:sldId id="317" r:id="rId14"/>
    <p:sldId id="281" r:id="rId15"/>
    <p:sldId id="297" r:id="rId16"/>
    <p:sldId id="298" r:id="rId17"/>
    <p:sldId id="311" r:id="rId18"/>
    <p:sldId id="300" r:id="rId19"/>
    <p:sldId id="288" r:id="rId20"/>
    <p:sldId id="320" r:id="rId21"/>
    <p:sldId id="315" r:id="rId22"/>
    <p:sldId id="323" r:id="rId23"/>
    <p:sldId id="325" r:id="rId24"/>
    <p:sldId id="327" r:id="rId25"/>
    <p:sldId id="324" r:id="rId26"/>
    <p:sldId id="322"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9" autoAdjust="0"/>
    <p:restoredTop sz="94638" autoAdjust="0"/>
  </p:normalViewPr>
  <p:slideViewPr>
    <p:cSldViewPr>
      <p:cViewPr>
        <p:scale>
          <a:sx n="100" d="100"/>
          <a:sy n="100" d="100"/>
        </p:scale>
        <p:origin x="-67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C22DF1-3052-4995-98F4-09048ED11A5F}" type="datetimeFigureOut">
              <a:rPr lang="it-IT" smtClean="0"/>
              <a:pPr/>
              <a:t>11/04/2017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81BAA5-0C82-4CED-AD4C-53273B115829}"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381BAA5-0C82-4CED-AD4C-53273B115829}" type="slidenum">
              <a:rPr lang="it-IT" smtClean="0"/>
              <a:pPr/>
              <a:t>2</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381BAA5-0C82-4CED-AD4C-53273B115829}" type="slidenum">
              <a:rPr lang="it-IT" smtClean="0"/>
              <a:pPr/>
              <a:t>20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623D23A-3E7E-4C7F-890F-FE23BF5D6ADA}" type="datetimeFigureOut">
              <a:rPr lang="it-IT" smtClean="0"/>
              <a:pPr/>
              <a:t>11/04/2017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E965ACE-AF72-46ED-B24C-5C7AA1DF055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623D23A-3E7E-4C7F-890F-FE23BF5D6ADA}" type="datetimeFigureOut">
              <a:rPr lang="it-IT" smtClean="0"/>
              <a:pPr/>
              <a:t>11/04/2017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E965ACE-AF72-46ED-B24C-5C7AA1DF055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623D23A-3E7E-4C7F-890F-FE23BF5D6ADA}" type="datetimeFigureOut">
              <a:rPr lang="it-IT" smtClean="0"/>
              <a:pPr/>
              <a:t>11/04/2017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E965ACE-AF72-46ED-B24C-5C7AA1DF055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623D23A-3E7E-4C7F-890F-FE23BF5D6ADA}" type="datetimeFigureOut">
              <a:rPr lang="it-IT" smtClean="0"/>
              <a:pPr/>
              <a:t>11/04/2017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E965ACE-AF72-46ED-B24C-5C7AA1DF055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623D23A-3E7E-4C7F-890F-FE23BF5D6ADA}" type="datetimeFigureOut">
              <a:rPr lang="it-IT" smtClean="0"/>
              <a:pPr/>
              <a:t>11/04/2017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E965ACE-AF72-46ED-B24C-5C7AA1DF055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623D23A-3E7E-4C7F-890F-FE23BF5D6ADA}" type="datetimeFigureOut">
              <a:rPr lang="it-IT" smtClean="0"/>
              <a:pPr/>
              <a:t>11/04/2017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E965ACE-AF72-46ED-B24C-5C7AA1DF055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623D23A-3E7E-4C7F-890F-FE23BF5D6ADA}" type="datetimeFigureOut">
              <a:rPr lang="it-IT" smtClean="0"/>
              <a:pPr/>
              <a:t>11/04/2017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E965ACE-AF72-46ED-B24C-5C7AA1DF055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623D23A-3E7E-4C7F-890F-FE23BF5D6ADA}" type="datetimeFigureOut">
              <a:rPr lang="it-IT" smtClean="0"/>
              <a:pPr/>
              <a:t>11/04/2017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E965ACE-AF72-46ED-B24C-5C7AA1DF055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623D23A-3E7E-4C7F-890F-FE23BF5D6ADA}" type="datetimeFigureOut">
              <a:rPr lang="it-IT" smtClean="0"/>
              <a:pPr/>
              <a:t>11/04/2017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E965ACE-AF72-46ED-B24C-5C7AA1DF055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623D23A-3E7E-4C7F-890F-FE23BF5D6ADA}" type="datetimeFigureOut">
              <a:rPr lang="it-IT" smtClean="0"/>
              <a:pPr/>
              <a:t>11/04/2017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E965ACE-AF72-46ED-B24C-5C7AA1DF055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623D23A-3E7E-4C7F-890F-FE23BF5D6ADA}" type="datetimeFigureOut">
              <a:rPr lang="it-IT" smtClean="0"/>
              <a:pPr/>
              <a:t>11/04/2017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E965ACE-AF72-46ED-B24C-5C7AA1DF055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23D23A-3E7E-4C7F-890F-FE23BF5D6ADA}" type="datetimeFigureOut">
              <a:rPr lang="it-IT" smtClean="0"/>
              <a:pPr/>
              <a:t>11/04/2017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65ACE-AF72-46ED-B24C-5C7AA1DF055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21.jpeg"/><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image" Target="../media/image31.jpeg"/><Relationship Id="rId9"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gif"/></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i1.wp.com/www.lestinto.ch/wp-content/img/Schermata-2014-03-27-alle-14.28.14.png"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4.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6.gif"/><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www.strettoblaster.com/wordpress/wp-content/uploads/2014/10/cosmo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ttangolo 3"/>
          <p:cNvSpPr/>
          <p:nvPr/>
        </p:nvSpPr>
        <p:spPr>
          <a:xfrm>
            <a:off x="337281" y="908720"/>
            <a:ext cx="8432116" cy="452431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it-IT"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Il superamento del limite</a:t>
            </a:r>
          </a:p>
          <a:p>
            <a:pPr algn="ctr">
              <a:lnSpc>
                <a:spcPct val="150000"/>
              </a:lnSpc>
            </a:pPr>
            <a:r>
              <a:rPr lang="it-IT"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nella conoscenza:</a:t>
            </a:r>
          </a:p>
          <a:p>
            <a:pPr algn="ctr">
              <a:lnSpc>
                <a:spcPct val="150000"/>
              </a:lnSpc>
            </a:pPr>
            <a:r>
              <a:rPr lang="it-IT"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Una questione </a:t>
            </a:r>
            <a:r>
              <a:rPr lang="it-IT"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Scientifica</a:t>
            </a:r>
          </a:p>
          <a:p>
            <a:pPr algn="ctr">
              <a:lnSpc>
                <a:spcPct val="150000"/>
              </a:lnSpc>
            </a:pPr>
            <a:r>
              <a:rPr lang="it-IT"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O </a:t>
            </a:r>
            <a:r>
              <a:rPr lang="it-IT" sz="4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metascientifica</a:t>
            </a:r>
            <a:r>
              <a:rPr lang="it-IT"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285720" y="312912"/>
            <a:ext cx="8572560" cy="618630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strike="noStrike" cap="none" normalizeH="0" baseline="0" dirty="0" smtClean="0">
                <a:ln>
                  <a:noFill/>
                </a:ln>
                <a:effectLst/>
                <a:latin typeface="Times New Roman" pitchFamily="18" charset="0"/>
                <a:ea typeface="Calibri" pitchFamily="34" charset="0"/>
                <a:cs typeface="Times New Roman" pitchFamily="18" charset="0"/>
              </a:rPr>
              <a:t>Quando il mondo sembrava ormai costituito da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400" b="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2400" b="0" i="0"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oggetti che erano ad un tempo</a:t>
            </a:r>
            <a:r>
              <a:rPr kumimoji="0" lang="it-IT" sz="2400" b="0" i="0" strike="noStrike" cap="none" normalizeH="0" dirty="0" smtClean="0">
                <a:ln>
                  <a:noFill/>
                </a:ln>
                <a:solidFill>
                  <a:srgbClr val="0070C0"/>
                </a:solidFill>
                <a:effectLst/>
                <a:latin typeface="Times New Roman" pitchFamily="18" charset="0"/>
                <a:ea typeface="Calibri" pitchFamily="34" charset="0"/>
                <a:cs typeface="Times New Roman" pitchFamily="18" charset="0"/>
              </a:rPr>
              <a:t> </a:t>
            </a:r>
            <a:r>
              <a:rPr kumimoji="0" lang="it-IT" sz="2400" b="0" i="0"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corpuscoli ed onde </a:t>
            </a:r>
            <a:endParaRPr lang="it-IT" sz="2400" dirty="0" smtClean="0">
              <a:solidFill>
                <a:srgbClr val="0070C0"/>
              </a:solidFill>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it-IT" b="1" i="0"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(fotoni/</a:t>
            </a:r>
            <a:r>
              <a:rPr kumimoji="0" lang="it-IT" b="1" i="0" strike="noStrike" cap="none" normalizeH="0" baseline="0" dirty="0" err="1" smtClean="0">
                <a:ln>
                  <a:noFill/>
                </a:ln>
                <a:solidFill>
                  <a:srgbClr val="0070C0"/>
                </a:solidFill>
                <a:effectLst/>
                <a:latin typeface="Times New Roman" pitchFamily="18" charset="0"/>
                <a:ea typeface="Calibri" pitchFamily="34" charset="0"/>
                <a:cs typeface="Times New Roman" pitchFamily="18" charset="0"/>
              </a:rPr>
              <a:t>o.e.m.</a:t>
            </a:r>
            <a:r>
              <a:rPr kumimoji="0" lang="it-IT" b="1" i="0"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tabLst/>
            </a:pPr>
            <a:endParaRPr kumimoji="0" lang="it-IT" sz="2400" b="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2400" b="0"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 oggetti che sembravano solo corpuscoli</a:t>
            </a:r>
          </a:p>
          <a:p>
            <a:pPr marL="0" marR="0" lvl="0" indent="0" algn="l" defTabSz="914400" rtl="0" eaLnBrk="0" fontAlgn="base" latinLnBrk="0" hangingPunct="0">
              <a:lnSpc>
                <a:spcPct val="100000"/>
              </a:lnSpc>
              <a:spcBef>
                <a:spcPct val="0"/>
              </a:spcBef>
              <a:spcAft>
                <a:spcPct val="0"/>
              </a:spcAft>
              <a:buClrTx/>
              <a:buSzTx/>
              <a:tabLst/>
            </a:pPr>
            <a:r>
              <a:rPr kumimoji="0" lang="it-IT" b="0"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it-IT" b="1"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gli elettroni</a:t>
            </a:r>
            <a:r>
              <a:rPr kumimoji="0" lang="it-IT" b="0"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it-IT" b="0" i="0" strike="noStrike" cap="none" normalizeH="0" dirty="0" smtClean="0">
                <a:ln>
                  <a:noFill/>
                </a:ln>
                <a:solidFill>
                  <a:srgbClr val="FF0000"/>
                </a:solidFill>
                <a:effectLst/>
                <a:latin typeface="Times New Roman" pitchFamily="18" charset="0"/>
                <a:ea typeface="Calibri" pitchFamily="34" charset="0"/>
                <a:cs typeface="Times New Roman" pitchFamily="18" charset="0"/>
              </a:rPr>
              <a:t> </a:t>
            </a:r>
            <a:r>
              <a:rPr kumimoji="0" lang="it-IT" b="0"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scoperti </a:t>
            </a:r>
            <a:r>
              <a:rPr kumimoji="0" lang="it-IT" b="0" i="0" strike="noStrike" cap="none" normalizeH="0" baseline="0" smtClean="0">
                <a:ln>
                  <a:noFill/>
                </a:ln>
                <a:solidFill>
                  <a:srgbClr val="FF0000"/>
                </a:solidFill>
                <a:effectLst/>
                <a:latin typeface="Times New Roman" pitchFamily="18" charset="0"/>
                <a:ea typeface="Calibri" pitchFamily="34" charset="0"/>
                <a:cs typeface="Times New Roman" pitchFamily="18" charset="0"/>
              </a:rPr>
              <a:t>nel 1897 </a:t>
            </a:r>
            <a:r>
              <a:rPr kumimoji="0" lang="it-IT" b="0"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da </a:t>
            </a:r>
            <a:r>
              <a:rPr kumimoji="0" lang="it-IT" b="0" i="0"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J.J.</a:t>
            </a:r>
            <a:r>
              <a:rPr kumimoji="0" lang="it-IT" b="0"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it-IT" b="0" i="0"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Thomson</a:t>
            </a:r>
            <a:r>
              <a:rPr lang="it-IT" dirty="0" smtClean="0">
                <a:solidFill>
                  <a:srgbClr val="FF0000"/>
                </a:solidFill>
                <a:latin typeface="Times New Roman" pitchFamily="18" charset="0"/>
                <a:ea typeface="Calibri" pitchFamily="34" charset="0"/>
                <a:cs typeface="Times New Roman" pitchFamily="18" charset="0"/>
              </a:rPr>
              <a:t> - </a:t>
            </a:r>
            <a:r>
              <a:rPr kumimoji="0" lang="it-IT" b="0"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premio Nobel 1906,</a:t>
            </a:r>
          </a:p>
          <a:p>
            <a:pPr marL="0" marR="0" lvl="0" indent="0" algn="l" defTabSz="914400" rtl="0" eaLnBrk="0" fontAlgn="base" latinLnBrk="0" hangingPunct="0">
              <a:lnSpc>
                <a:spcPct val="100000"/>
              </a:lnSpc>
              <a:spcBef>
                <a:spcPct val="0"/>
              </a:spcBef>
              <a:spcAft>
                <a:spcPct val="0"/>
              </a:spcAft>
              <a:buClrTx/>
              <a:buSzTx/>
              <a:tabLst/>
            </a:pPr>
            <a:r>
              <a:rPr kumimoji="0" lang="it-IT" b="1"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gli atomi</a:t>
            </a:r>
            <a:r>
              <a:rPr kumimoji="0" lang="it-IT" b="0"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la cui esistenza è definitivamente dimostrata</a:t>
            </a:r>
            <a:r>
              <a:rPr kumimoji="0" lang="it-IT" b="0" i="0" strike="noStrike" cap="none" normalizeH="0" dirty="0" smtClean="0">
                <a:ln>
                  <a:noFill/>
                </a:ln>
                <a:solidFill>
                  <a:srgbClr val="FF0000"/>
                </a:solidFill>
                <a:effectLst/>
                <a:latin typeface="Times New Roman" pitchFamily="18" charset="0"/>
                <a:ea typeface="Calibri" pitchFamily="34" charset="0"/>
                <a:cs typeface="Times New Roman" pitchFamily="18" charset="0"/>
              </a:rPr>
              <a:t> da Einstein in un lavoro del 1905)</a:t>
            </a:r>
            <a:endParaRPr kumimoji="0" lang="it-IT" b="0"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sz="2400" b="0"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400" b="0" i="0" strike="noStrike" cap="none" normalizeH="0" baseline="0" dirty="0" smtClean="0">
                <a:ln>
                  <a:noFill/>
                </a:ln>
                <a:effectLst/>
                <a:latin typeface="Times New Roman" pitchFamily="18" charset="0"/>
                <a:ea typeface="Calibri" pitchFamily="34" charset="0"/>
                <a:cs typeface="Times New Roman" pitchFamily="18" charset="0"/>
              </a:rPr>
              <a:t>non poteva mancare chi pensasse invece che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2400" b="0" i="0"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400" b="1" i="0" u="sng"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il comportamento duale fosse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400" b="1" i="0" u="sng"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una proprietà generale di tutta la realtà</a:t>
            </a:r>
          </a:p>
          <a:p>
            <a:pPr marL="0" marR="0" lvl="0" indent="0" algn="ctr" defTabSz="914400" rtl="0" eaLnBrk="0" fontAlgn="base" latinLnBrk="0" hangingPunct="0">
              <a:lnSpc>
                <a:spcPct val="100000"/>
              </a:lnSpc>
              <a:spcBef>
                <a:spcPct val="0"/>
              </a:spcBef>
              <a:spcAft>
                <a:spcPct val="0"/>
              </a:spcAft>
              <a:buClrTx/>
              <a:buSzTx/>
              <a:buFontTx/>
              <a:buNone/>
              <a:tabLst/>
            </a:pPr>
            <a:endParaRPr lang="it-IT" sz="2400" dirty="0" smtClean="0">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400" b="0" i="0" strike="noStrike" cap="none" normalizeH="0" baseline="0" dirty="0" smtClean="0">
                <a:ln>
                  <a:noFill/>
                </a:ln>
                <a:effectLst/>
                <a:latin typeface="Times New Roman" pitchFamily="18" charset="0"/>
                <a:ea typeface="Calibri" pitchFamily="34" charset="0"/>
                <a:cs typeface="Times New Roman" pitchFamily="18" charset="0"/>
              </a:rPr>
              <a:t>e che quindi anche gli elettroni</a:t>
            </a:r>
            <a:r>
              <a:rPr kumimoji="0" lang="it-IT" sz="2400" b="0" i="0" strike="noStrike" cap="none" normalizeH="0" dirty="0" smtClean="0">
                <a:ln>
                  <a:noFill/>
                </a:ln>
                <a:effectLst/>
                <a:latin typeface="Times New Roman" pitchFamily="18" charset="0"/>
                <a:ea typeface="Calibri" pitchFamily="34" charset="0"/>
                <a:cs typeface="Times New Roman" pitchFamily="18" charset="0"/>
              </a:rPr>
              <a:t> </a:t>
            </a:r>
            <a:r>
              <a:rPr kumimoji="0" lang="it-IT" sz="2400" b="0" i="0" strike="noStrike" cap="none" normalizeH="0" baseline="0" dirty="0" smtClean="0">
                <a:ln>
                  <a:noFill/>
                </a:ln>
                <a:effectLst/>
                <a:latin typeface="Times New Roman" pitchFamily="18" charset="0"/>
                <a:ea typeface="Calibri" pitchFamily="34" charset="0"/>
                <a:cs typeface="Times New Roman" pitchFamily="18" charset="0"/>
              </a:rPr>
              <a:t>e gli atomi dovessero presentare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400" b="0" i="0" strike="noStrike" cap="none" normalizeH="0" baseline="0" dirty="0" smtClean="0">
                <a:ln>
                  <a:noFill/>
                </a:ln>
                <a:effectLst/>
                <a:latin typeface="Times New Roman" pitchFamily="18" charset="0"/>
                <a:ea typeface="Calibri" pitchFamily="34" charset="0"/>
                <a:cs typeface="Times New Roman" pitchFamily="18" charset="0"/>
              </a:rPr>
              <a:t>un comportamento ondulatorio,</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400" b="0" i="0" strike="noStrike" cap="none" normalizeH="0" baseline="0" dirty="0" smtClean="0">
                <a:ln>
                  <a:noFill/>
                </a:ln>
                <a:effectLst/>
                <a:latin typeface="Times New Roman" pitchFamily="18" charset="0"/>
                <a:ea typeface="Calibri" pitchFamily="34" charset="0"/>
                <a:cs typeface="Times New Roman" pitchFamily="18" charset="0"/>
              </a:rPr>
              <a:t>manifestando per esempio interferenza e diffrazione.</a:t>
            </a:r>
            <a:r>
              <a:rPr kumimoji="0" lang="it-IT" sz="2400" b="0" i="0" strike="noStrike" cap="none" normalizeH="0" baseline="0" dirty="0" smtClean="0">
                <a:ln>
                  <a:noFill/>
                </a:ln>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Rettangolo 1"/>
          <p:cNvSpPr/>
          <p:nvPr/>
        </p:nvSpPr>
        <p:spPr>
          <a:xfrm>
            <a:off x="4499992" y="5357826"/>
            <a:ext cx="4644008" cy="923330"/>
          </a:xfrm>
          <a:prstGeom prst="rect">
            <a:avLst/>
          </a:prstGeom>
        </p:spPr>
        <p:txBody>
          <a:bodyPr wrap="square">
            <a:spAutoFit/>
          </a:bodyPr>
          <a:lstStyle/>
          <a:p>
            <a:pPr algn="ctr"/>
            <a:r>
              <a:rPr lang="it-IT" b="1" dirty="0" err="1" smtClean="0">
                <a:latin typeface="Times New Roman" pitchFamily="18" charset="0"/>
                <a:cs typeface="Times New Roman" pitchFamily="18" charset="0"/>
              </a:rPr>
              <a:t>Louis-Victor</a:t>
            </a:r>
            <a:r>
              <a:rPr lang="it-IT" b="1" dirty="0" smtClean="0">
                <a:latin typeface="Times New Roman" pitchFamily="18" charset="0"/>
                <a:cs typeface="Times New Roman" pitchFamily="18" charset="0"/>
              </a:rPr>
              <a:t> Pierre Raymond DE BROGLIE</a:t>
            </a:r>
            <a:endParaRPr lang="it-IT" dirty="0" smtClean="0">
              <a:latin typeface="Times New Roman" pitchFamily="18" charset="0"/>
              <a:cs typeface="Times New Roman" pitchFamily="18" charset="0"/>
            </a:endParaRPr>
          </a:p>
          <a:p>
            <a:pPr algn="ct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Dieppe</a:t>
            </a:r>
            <a:r>
              <a:rPr lang="it-IT" dirty="0" smtClean="0">
                <a:latin typeface="Times New Roman" pitchFamily="18" charset="0"/>
                <a:cs typeface="Times New Roman" pitchFamily="18" charset="0"/>
              </a:rPr>
              <a:t>, 15 agosto 1892 -</a:t>
            </a:r>
          </a:p>
          <a:p>
            <a:pPr algn="ctr"/>
            <a:r>
              <a:rPr lang="it-IT" dirty="0" err="1" smtClean="0">
                <a:latin typeface="Times New Roman" pitchFamily="18" charset="0"/>
                <a:cs typeface="Times New Roman" pitchFamily="18" charset="0"/>
              </a:rPr>
              <a:t>Louveciennes</a:t>
            </a:r>
            <a:r>
              <a:rPr lang="it-IT" dirty="0" smtClean="0">
                <a:latin typeface="Times New Roman" pitchFamily="18" charset="0"/>
                <a:cs typeface="Times New Roman" pitchFamily="18" charset="0"/>
              </a:rPr>
              <a:t>, 19 marzo 1987)</a:t>
            </a:r>
            <a:endParaRPr lang="it-IT" dirty="0">
              <a:latin typeface="Times New Roman" pitchFamily="18" charset="0"/>
              <a:cs typeface="Times New Roman" pitchFamily="18" charset="0"/>
            </a:endParaRPr>
          </a:p>
        </p:txBody>
      </p:sp>
      <p:sp>
        <p:nvSpPr>
          <p:cNvPr id="62466" name="AutoShape 2" descr="data:image/jpeg;base64,/9j/4AAQSkZJRgABAQAAAQABAAD/2wCEAAkGBxQTEhUUExQWFhUXGBcYGBcYGBgZFxcXFxgYGBQXGBcYHCggGBolHBcUITEhJSkrLi4uGB8zODMsNygtLisBCgoKDQwMFA8PFCwcFBwsLCwsLCwsLDcsLCssLCssNywsLCwsLCsrKzcrNywrKywsLCwrLCsrLCsrNysrKysrK//AABEIAOUA3AMBIgACEQEDEQH/xAAcAAABBQEBAQAAAAAAAAAAAAAFAgMEBgcBAAj/xABTEAABAgQDBQQGBQYGEQUAAAABAhEAAwQhBRIxBkFRYXETIoGRBzKhscHRFEJSYvAjM3KT0uFTgoOSo/EVFyQlNDVDRFVjZHOUorLC0xZUdISz/8QAFgEBAQEAAAAAAAAAAAAAAAAAAAEC/8QAGBEBAQEBAQAAAAAAAAAAAAAAAAERQTH/2gAMAwEAAhEDEQA/ANojhjzwl4y08THoSTCSqAWVR6EIMOPAejxMeeIeJ4lLkIK5qgAAS28tuA3mAlkwPrMVlyzlKhms44ZiyX4RSdp9vgpARTZ0lzmUpLWA0T3nB5xntTiUxeYFamUzu7ltArjAbJiO0ktH10a7zq2sAKj0hy0puHO5rtwcPprd4y2eoqIzHUAC9gOcRSvTd+PLdA1s2EbdyJhaYezUXZ/UYfe3RYqPFJU1jLmIXmDgJIJIj56VNKbOW13at+POPJnK1BboW6kdfhDDX0gle+FFcfPmH7Q1MpgicsM9ncc7FxFnwX0kTkqCZ4StBZz6qk66EWJ6iA13tI92kDcOxSXPQlcpYUk8w4O8EcYmAwD4VHs0M5o4owDpVHu0hgKjxVAP5oTmhkqjqVQDpMIUqOGGyYBazHguECPFUAWhJhTRwwCDHDCxCTAcTHQY4Yg4pikuQgrmFgNwuSdzCA9jmKoppKpsw2DDxOkY7tVtGapeZWbKPVBZgOTavzj21u166tQSoBMtBcJD3OgUp97bucVpdSONoCQpW978N4f8eyGJovrfe3Lp+LwSwbBptTdIZILOfcH10i5YfsMkpKlEgvbh15wGbCSeHtiUcPXYsXIJHA9OMa7hOyMuWnvDOoi6iA99RBWZg0osCkMNIGMKXRqH1TmPl098MzpSkEhSSkgCxHH3Ru1TgktW4AW01DcDuiNWbOy1ElncMp7vwhpjDNet/IQ2oRo+O+j05SuQbgE5OJ5GKEUFBKVpYh3CgzcfGKmFUOIzJCnlLKDy39RoYv8AgHpKtlqkl3stA1B3qHEX0jNFkPC1Isb72beID6Gw/EZc5AmSlBSSAQ2t+INwYfKo+fcLxeZJUFS1EKSXDFhcMQ2jNGxbG4t9JpxMJdWiiW9YO+m60RdHAqFhUIEdaClvHM8caOGCO545mjgVHRAeCo7mjkeaAyyv2iqiGTUTALgjtCPdDuzWITcys89djYqmLI4bzA/GaAStLhyXfo0R8AUTMI3M/vLwVdK3tAlS01s133LLDol4rNXi1Sl8tZO6mYr5wSriC7MLannqYqNeWfQ84DRfRLXTJv0ozJq5jGUxWpSmcLdsxtoIBekLGjMnrlImugMG3OGzJtexeCHog/N1ihb83v5L+cULEAVzZilBmNwORa5fXnBA6argXi17C7JKq1GZMtISW/3hGoHIWcwCwbB1VE9EpH1lAE/ZTqpWt2DxvmHUKJEtEqWGQhISByEEhVPRIQAlKQANAABD4SI9HiYK8THIS8deA6THDCSqPPAdyxSdttkBOBmyUgTAHIZszPw3xdXjioD51rKYoUQQzW4QhBSbkkG7mNU232TTMQqciyxcjcbB25sIy+ZIUNxZgdOT69DFTESDmyu0a6Nbg5pamzo3W32IveBFX3bb948IjPzgjWJ+3q0+rIBGrknruJ5RFV6SZu6nQ/6ShFPoat5YG8W6wiavVojS4f2zJxUEinlueKlfj2xOn7b1CVMadDlm7+/mQYzjD7zkvxHWLTVLuHSNBuF+ECCVVt5UgOJUkcXCz7l9fZFz2axE1FNLnKYFQLgaWUU28oybEJzDRvC/jGl7Af4vkdF//ouAsBhSYQqFgRBmW0ElrKIUCjOCn1pbWKVdTA7Y1KO2UqYglIyjQkC9weFnibjE9LTAEhOYMQ+u8W3RE2MWpUyYgEMoJ7tw5AItuG65gLBigkAHQnM7ucuS4yP0irYr2LdzeN50cGx6QcxWlUlRTkzZWB13hw8VOvlKc2twvFWr56KpCVUtY29YTztKB1/jRQcUlLSS7akFyC1+WsaN6GQ1LUFv84PslS/3xU8ZS8xSQ11mxHqgqdyoWf5QRYvRThGVCqhQ7ynQl/su5PIExoQgfhMkS5MtA3JAiYDAOiErMJePPAe3x2EPHXgPPHSYQ8JKoBwmOBUN5o88Aqd0eMU2sSJc1SEgnKohlD1eh4XffGw1U9gbtGT7Vz881JUHILG+8GxPI/CAp83lCUtEmoT3i1txHPex3wyob/6zGmTtDOZXn7onTZ4A3HpAyUrvDqH4QRmgH6oHiL+QiVSMNmDtgfl8YsVbVAkNu5g+4xXMHmETgRlsRqQB4uGi04shZIUpEsk7wpG7dYCJVgDiM0Eb3/HOLvsFtNKl0qJc1WXKVAWJ1WTu6xRcRDH1EjoUl/KH8DS8pTH62nv1gNhl7Q0itKiX538oc/8AUVKNaiV/OjKF06SdA3HkdXPgISnDEcVewxA/VYn2ksoWRmFwRvPCwhjY2eUz1EG7NEapEsLAlkkF7w9sir8osxeCy43WrYnMx5MLW84qFZXKLl/nFsxKnVMCikHSxPENpuO+KPWIax/fArVvQ7ehmk76hf8A0SxFZx/Bl00xappBzXGXeCpiW3botXohS2HnnPm/9o+EH9pMIFTJUi2cJOQn7TaHkWAgRzD5gMtJ5CJKFRWqfGky6dBUDmyBxwIFwfGGKTagOxy33OyuWsRVveOtAqlxiWuwUH4PcRPE6AdMchpUyAuM7SIk8zw+EUHFKhLvGer21K1MEFPteJMrGZqk5klt7Eb+DHSAuxVHs1oBYftClTBYyL4apfkfnBlK3TaAqO12LqQyEkhROmttfnFKrKfOlRuDckKcsS2Yv1vFt2vw8qIWNA7ng+/3iKhOnFsxzFwEpsxOYF3PF/dAApq/wN8MTFCJdQj61rk6nfv6REmkP+OEVgiWrvBuI98GZ6nuS3IM8BpXrfCDVS9jlSHH4eFWG8GSTOYEg8Qz26wfxZZTYzVq01CYBYMT21td1reMHMUppoPfRLCixcBT8Lv0iVZ4C16iSe8/lErZ4fkjoxUdfxyiJWhnDJF7sLt8ol4EB2bOD6xa4fW0E6MS1i7gNw+TRFUkm7nwdtYm01SwJdt2mo1DMeF4HzVOSQAQb97WDSFUVYWVKRLytuG7rEjY1BVNKACSrTrb98ScUlJloUJQADurV201O6JnoqH90TSGzCWrL+kf6oJ1dKtIShEp2UkEGzsQxDtoTGWbRpaapQDBTHxIuPfGm1axKQgZGzOtakklIDAOSdCTrGcbRoGVKgp7nycsYFaZ6Jh/e5PObO88zH3RcIqfotQ2Gyuapp85iotkBlmJUWaunylFSUpVmDFnzd4N5keEcOztCot2kzMfsqKj10MFtqpIRUzV3dSU+xLD3RTpu00+mSlUlITKEzKpRAJJ1UHNgSHvEUSmbLzZKhMp5+cJd9xAbQh7mLLsxi6pvcW4UmxEQsLmT6uQam+XtF9kFpCJhlgskhSbPruYtE3CKAJnpnB++guDYguNRuNooM4gsgRUKvCRPWM3Hjui44j74F1tMRJUuWjOsaJcC53kncNTAKwqjly7SpL/AHu7fxUXjmKpBHfl5edj5tFWx2lq5Rp6iT2s0sO2RLKinO4LZUXCCLW4RMkTa5EhEyo7yi5WggZkpfuuob2ax6QELFcGUElcl1DXL5er7YsuzVcpclD6sB5cecDcOrHLMoJO4tbxGogvR0uUnLobnmTrAN7RoeSoDVoztaSkWGbXUPcK0I3XBjSa64yxQ8eeXbiWLb0szHhuvAV/EJZJysBYkJGvEk89YDKEa/g2xEgpTPqiVEjNkJyS0J1GYhjYeEVfFJVHUqIpZBR2d8yQyFIBZTgF9dCb3i6zis4ZRH11JLbt3vIibWXHqm/P98H66W7AZbBuYYW0iJOoyfs6ah2HsiauA+Aynm/mwvkcoHjmUBB/HZfeSOwQjSyChjY70LPtbSIuGUGSYVqLjkn5mCVYUzC5Sepyh919YEVasUL90ht3zvwg3srNAkAMAQVFykK1NtYVPwtB+q/8bTyhVHK7NGVGVmOrqI9vOB1Z6PEWSxKSNw7MPpbe0RlYgdEZSkWBI+UCJdTNlLDTGJt3QlxydrWhzt5osVqfqn4CIoLX1SlpU9mFx++LD6MJaE51l8zqa7AgBJa3iYrmKDIpSeXvvBjYWp7sxIFyq5Z2SwzAX1Z4vE6sm1lfvYEADKnvMr7b+Bilz0iZKmKLad1tLbrxbsfkOErCbhIYagDXwcGKFUTyhK5bBj103XgVsno8QBhtM29BPipRMWCAOwX+LaTnJQfODhgKttZR9pMbigadTAaVRzEJyAhSCGKVISQRzcXizY1+dT+iPeYjTJVrRFRqBM0gBaywZgGAtuYbolyVflRyDR6WGEdw9DrJgEYnN74ifTXHWBWLjvROwyY6RFDRw7KolKlJJ4EgHqIaqMPzeurN1MGFoeGRKgICaEAWAhwHKIlzbCBVXPgGqpbxWMZlpUpObTMknoDcQdmzYClImz0p3E36ByT5CAIY1V/SiiiCmSQFTi4JEsaJc71FvCJOA4clEqcMuVKiUDKwUzM78ecMbCYWpSp1VM/yqilHNCDlB5PfyETqeqSlUyWbJNTkBILuUpUsjKDYeq/EwAeb6NKgqV2dcoI3Z0qKueYpUA/hC5XoyqN9cfCUfiuLLW4HTz1Zpva5uKJk6X5hCgDEX/0bSH61U3D6TUftQQMT6M5u+umtpaWB5uSIfT6MwzGsqjx7sq/L1H9sTRsTS656r/iJzeAe0KGxFPqJtUP5dfxgGkejlA1qak/qtP5kNf2sUOf7rqg44Sf/ABxLGwdMReZUF/8AWqB8xHUbAUfGcS+varc8tdLCAhp9GUt3NZU/0L8BrL5CH0ejyUP86nnqKcnzMuHD6O6MuT2t7HvkWs2m+wh5OwFH9/z5NwgMlxeZnZWVrF/Djxg16PUHvZXOZVw3qgM5HFxFangWYvqH3E8uEXL0WhjNYAuL3Ypb+t/CHDqbjEkOtgQMx10IBsdfZFIxoOCpiORDeXGLTjOLBRKUoKkJPrKNyd506xTMWn5hrxs5gVuWxCWw6j/+PKPmgH4wYIgfs0jLR0qeEiSP6NMEYCvbQj8qg/dbyP74dkBxHdoE3ln9Ie4xylVaIpFaoJSVGwGsIwaelSXBHWJlVTpmIWhVwpJSfHhGQV9VWUMwySqxuBrY6EEcYo0fFKpBWzi0LpKlKJoSkvmBLPozP74x6uq58xR7VakBw+u/RwIv+weEKE3tFTUzUISpIZRUoKLet4PBNX8KjizCUhrQlSoCLPJgRUCClTAatW0FD66ZAWTImrmZJJCVrCkuosySkhRfi0TK6bETC6lIWsqUArIQm18x0YcbQFspMVk4fTiQVhcyUkskC6yolgAH8Yr/AG0xUlKpc78pmJKZbWWtRmKcqQwJUbsdwhrBcNUDMWQXU2Yruo6nh3dfdBjBqxMtCgKinkqMwvLmBBOgYsVAudXgCsmeggOuqBa/5aSLjW2fjyiXLWn7VUOs6V/5IFSk0wcleFkkkk9ihydXJ7Ti8T6VEhQt/Y08Wlo/a5wBNBBH5yeP48s+4mJCJb/5WZ/OR8ogyZMtOgoR+ilI+MSpctO76L4AfOAmpl/fX5p+UOCX95Xs+URJU1BsFSCRqARZwCN/AvD6Vp0zSuQzD5wQ92f3j7IWJZ+0fZDIbjL8x84WP5PziD51q5ZSSNGJ0L8ItGwuUUlWSHOgVwdO5oruKJAHMvpyiwbGq/uGeBqVl+jJEXh02KPMgqduAFxz6RX8fk5VZdLGLX2CsthYO+7WKztMoGYkN9UA+cCt8w9DSZQ4S0D/AJRD8ckJZCR91PuEKgBe0Mt5QP2VD2uPjA2TMtB+uk55ak8QW66j2xV6SY4iLHMcxZUqW0tBXMUCE8Htqd2sUrDtlqmrWJk1QT9oqcnoBFjxRU8kGUJYHGYVMTu9UG0DV4BiMwhYnyVF9AtaQnoAj3xUPYl6Ppi5meXOSA2iknUaMxiLQYHVUk4qlqDFns6SLHQ+MPr2exRTuuSf0p0zztL1jqsNxWWABPkEBmSpSiPMoeAuNHVZh3rGJLxUMLNfnHbIkZdCZa1FXUApD+cWpBIEFJnCAGImC1TNgLXF4CvYguA2Fo7SqSl2spjbhzgricwB4BpwZVRLqVIc9jL7Rg7qylyAOOUK8oJVspsNKlhKF95yAAWcXJvpuMR8Rwichas1CtaRqvNKKSBZxvA014GKnhO0VT3EIUHT6pygqUNwJ3xo2DpWuWJk0laiGIc2bUNoLw8N1Wk0Od8tAT+gZSmtxFvCOysMWzKw2Y/JCD04eUXdKcthKflmCfdDyJi/qyj+ssPOC4qEjBwdcKXucgSvcVdIlowshx/YqYz6fkHDjV8zbgLRbET5r/mX/lB8oflVM3TsT+sT8ogq1JhahY4XM4a0zWfQZ7boLysPAP8AixbWufo3EnTtIOJnTf4L+kT8okpmzf4H+kT8ooCSaFIf+96x/wAMXfd+chZpmsMOWw5049naQZTPm/wH9In5Qoz526Sn9aB7MsQYJiaCwUR6xJvy4jdB70f4kmTmzJKgbgAge+BuNSnA03uRpE/ZWUSjLmAB7rn1WsRfdF4nXdoMfTNfKgpBN3UNfCKxUKC5qAx7ykjzIEGsYTMKlFZQXYWa4R6uggRhac1TKB/hE/8AU/whCvohHqjoPdHo6nQdBHjAJBin18vsahaR6qznT46gcgX9kXCBWP4d2st0j8og5k8+KfEe2IAtTLzJIMDUdrKLoUehghRzgoX9usTF0zxVV5O0lQCQpKW3EPaPHEJi1XPsi1SMNlt6oiLUYYl3GsBzDC2sTZ8wNDEmRlENTyYCJNL9ICYpPCQbwWq6hKEkk7ooeLVpWSxtAM1VRnOsaR6O8F7OnzrAeeQf5PRA8bnxiibG4CaueAr8yi8w8fsoHNXuflGvYlVCRImTNBLlqUP4qe6B4sII+eKyUJc1YRYImLSnolRCfYBEukqEqczJ05KvuKW3kk23wxUJJLnXV+upMRrpIUkkEEEEagjQxUWFKpI1qKvQXHah/wAGJMuZTv8AnMQJ+6qeH8AIIYb6QZpCULpJc1bDvBYl5m3lOQh+hiejbqdoMPQw4VCd3HuWiKgSfo9r4koncF1V/dE6nmSg7ScRJZvXqC/L1+esOp24ng/4An9cB/2xKl7aTrNQgFy7zw2liDl3/CAmUiZR9amrwT96cfH85BmSmUCPyFWevbF+pUuA0rbCe9qEG+v0lH7N4J0+0FUR/gSH3vVJt45Oo8IKLSSl7SJ/iC3tXEpKv9VM/wCX9qB0jFao60csf/aSf+yJAr6nfTS/+JT+xEGO43MBJCE5Rdk6sOZg9sQhfZqbcnS9vYYFTcCqnKDKd+YL9CDF7w3ZKbKQgyqgJUUDMFS3AJF9FXaAouOVTuFIL9TbhqkQIwBJNZJB0zhvbGhV+w1TMBeqllX+7UAfbHME2HkyVomzpswzkF8rMh720OYeMVF9EeMB5O09KolJnJSoEgpWFILjX1wHhw7Q0o/ziUP44HvgCRhMD5WPUqiyaiSW++n5w7MxOSA5nS2Zx303HJjeAB7SSBKWJoslRZQ+/uPj7xCKeuDQH9KOMINGnspgftUG2rAKPXhFKpdqFplpK37zsoaWsR+OMMNaxLxFI3w3NxAExmIx8q0VCV4ysXCj5wNaXNr0gXMV/E9oUp0LmKXVYwtQ1t1iAqr3m5gaN1+LqWHNgYYwTCpldNySwwHrr3JHz4CJ+zux86rVmmvLl8PrKHAD6vUxq2D4VLppYlykhIHt5k7zzgF4NhcumkplSxYbzqonVR4kxVvSnieWVLkJLGYc62N8ifVFuKmP8UxdswDklgASTwAuSYw/H8XVVT5k4+qosgcJabIHiL9TAB5qNOkJVJ6HXjEhaSSA1vxvhKUh2fdf4RURZiNOQiwUmMrQhlU9NODWMySCfEpIfxgLNQAnWzfCJNJNORJA3DWILJRYpTqSTMlUEkhu7MpjfmlSZjecPHE6DvArwxnNvo5cgce95RX1ydApIYfH3wUo8fTKyomyZS0lnWJaQoa3UAk5mAFxeCjFFieHadph+jf4PuG7W4v7YL0tfhp/9mSHNqcuH5MTHaHEZZSCg0rciixux/Nu+losNJXA+qZR4ZVDzcJiKGSa/DybIk6O4pVseJByRLOI0Yt2L800kwjzEuDEurPEeCn+EPImq4jzPyihuXIlJuEh+OsPGaI5MlDhDZlDhBHTOEINUnjCVyhw9sMqpk/Z9sBXNp8MM5YXJCczd7M920NgYrc7ZWqP1ZRH6R+UaOhI0yx1gN0RWVnYyr3CUOWYkewWhxGyFWL5ZIuPrq8fqxp3hCgOUUYjtdTLTMMqYU5kpB7rkd64uQNwEBsAlJmlVOv6xzJO8EBlAdQx/iwf2vmBeIVJ07+X+YhKfgYq1FP7GqkzdyJqCf0cwz+GUqixmncWwmbTK7wJQT3VtboeBhMqYVCxjdsawBE1Kk5QpCtU8uUZTtJsbOpVBUlKly1EJy/WBNgOY5w0wOwbCZlQTlLJSWJ58GjRNl9j0IIJTmIY5lD/AKRB3Adm5VOhEtnUEJKz9pZJzE+MHUpbQRFKkSwmwh2EIgXtHj6KRDkZ5hHcljU81cE/gQAL0l492MlNOg/lJ3rNqmUDd+GY26AxnK1DkOPz/HGJWK1K58wzZhJWpieAADBIG4NDciSNXe+hgIqgm2Ulx5EnfHQgctPaYWZJJsPINDikXGr2sfxygGlSm3AukDlvhWHhOQPdiQeV+W6HpkskOGtpCMNS4IYZn4biP3QEwqcaPvB4QmbK7rnx5cIWmWcxAYPu+Dw6ki7hg5dtHawv5wVGwqon081RkTDLBd96S9wCCCH5xZJG2dakhK1JOl8gdhqTl+Wu6Ak1J1ynQMTprYnnD06W6dwVldJfUi5GnAGAs0rb9dgpCybXASx1cuWa7W+9B6RidWtIUiQtSTcFKpBHR8+o0PMGM3pZTjfmCQ77jvIAFzp8oc+ho3Ejpa7XdjrEGxrrUjj/ADVfKGDiUv738xfyiPMmTf8Aah4SIiTJk/8A23wTS/OCJszFpY+34S5h9yYaTjEsuwXa/wCbmD3piBNXUNY1/UCj+JaI6ptSf9I+VEPjFUUm41LG5f6qb8EQhWNyuC/1U39iBCl1QDf3zPP+4fPWGRMrD/pUc3w9/J4IMnHZXCZ+pm/sQ1W7SSpUpUxlkgWSZcxOZW5LqSBrATEK6okp7SdNxGWjRycPueQFz4RTdp8fXOZCZ8+ZLDFp3ZuV6P8Ak0gaGADTphWtS1l1TFKUeqi5bo8B8WlWbjbzgvluPxaB2NnTq0WJW87FYn9JoaaabqMsJV+nL7i/akwTmTkZxLKk9oQVBDjMUhnVl1YOI+fqDaerp6b6PInmXLzFRyhOcFXrBK2cAm9o7s1iEynrJE9QmHvZlZnzTEKGVTKV6zg+wQw1sq8flIr1061pSRIlqdRYOVKOVzZ2IME/7KSCWE+UT+mn5xkGJK+k1dRPYgTF9wLsUoACUOA7WS/UmEqSmUnQFXs84itC2l27kU6WlqE2Yfs3CfL1lcozuXOnzpqps1XeWygklz1UdBbdugNQqXMqEIQkrKlhISl3U50DaDieAMF0MlS+6lJzEEI0BGoFy/xgFLnm1gHLfvjkmZl1AOt3PGOzg9yNbwmSx+sWB5NzgOrmOoN3d3KHVkkpumxaw9/tjxkkfXBBAPSOygBpfn74KQglXdbWx+MJoZrTQMrZgxLsbXHvMTFqIBZLONWv5bohickTUJFlO7fdb3QQQMvK/Dw/A1hKEdxy5D/j4QlU4Am4Dq68mhaJbggkAE+94KUJhUOPdu5Fx5WIh6cj8nlLlksC9yTrYDRvjCKuYmVLPdu2UG45Oed/dDgmjsyCBnLAOT4m34tARJEtQAs6bA35OX3tE1FY2iVjkLjQaHfHZNOWuHc2Z7J326vE5EoaBSmHDMAOUQaoow2pUPEwgxUMFXP3xxz+Hh5orG0u1aZB7OUAuZvJ9VHX7R5QB5amBJIAGpNgBxJik4/t8lBKKUCYrQzS+QH7o+t10ip4ri8+aT2kxagq5GY5WewyA5QBAlYDG26A5ilauavPOmKWs7ybAcEjRI5CIJU7cXjswg6mO0WvhAS0y2J4QGxgd4DnB1SmseGvGAOIreaOt4sSuzKMlOUarZCQeKu6n2kRtm38xFPh0wBnAlypTh+9mSEgeAJ8IybA5WeopgNTPk+yYkn2CNF9LVSns6aU4Clz87E3CEJUCpuDqSPGApi6uYmWFFAc23DqWe0BMXriSLgDf8YJYzUgnIghRAuEgk9fbB30Y7MpnrVVT0gy5RIQlWilgd5ShoUpBGu/pArmz2HKoaCbWTBkqahpVOCBnQlYusA6KIzK5ACAsmUQ3IefhBjafGPplSVBzKl92UOW9ZHFR9gEQCA3Au34vxeIpBFwxcWc6HoHjwRnKiAztblxhExDAM7vqd55Q4bCxIJ15cPjAOiSAwYqT1/HWOTahMpLh3LgJAuW10hsTSG36sQGLHV4dZIIJcK9oG4gb4KgTfpE43PZpY+qQVEaX84l0FFLlHiTlzKJclw7Pwh5LhjYBQPTfu3G0KlIVy6BoGOmSxW4y72/GkLky1FTtY9WfXXpDqZXJg28xNo0AqTmIYB7bz0gBGNTfyslD3KwpXBgHc+I9gh1Q+tlG8sTqSbHrvgfKGatWfsJIDjR7OX5GDlPKAUEgBVwd31dX0fdaAXKlcB/Os4Zzb8bodlTHFs7ccpvaOlYWUi4J3NuDeX9UTZc1gwHkT8Ig01QhuYWBMdj0VFHxnHJwQSleVxoGt0iorR3RxZ/GPR6IqDMRceEDqpbFo9HoqIcyXeJFDJBWR090ej0A/PF24QCqUfljyj0eixKtuw0gKxCk3NMWW6SZhv4iJuL1a1zKqctRUpE2bLQFXEtEtTBKBudnPEx6PRFVyiB+jVEwnvlKlPwLtblFokViqfBhKl6TJ01BO/KUiYoeJJHSPR6KBuGyAE5tSQD7WtHTJsS5ftMvsePR6IIypTuHsNPZEpEhxme7R6PQU4mnB8gYaqZAzbz+6PR6AepUiyGDEkk3ez/ALoekhxoLO3gS3uj0egJakMt9SlhprmLXHjHJszK29yfDo3WPR6AB4USqpnqOrt4At46+yLZQ0oKSvez7mvrHo9CiNSyz2igS7AtYcR8/ZDyRmv3huZKikW5A6x6PR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2468" name="Picture 4" descr="http://www.biografiasyvidas.com/biografia/b/fotos/broglie.jpg"/>
          <p:cNvPicPr>
            <a:picLocks noChangeAspect="1" noChangeArrowheads="1"/>
          </p:cNvPicPr>
          <p:nvPr/>
        </p:nvPicPr>
        <p:blipFill>
          <a:blip r:embed="rId2" cstate="print"/>
          <a:srcRect/>
          <a:stretch>
            <a:fillRect/>
          </a:stretch>
        </p:blipFill>
        <p:spPr bwMode="auto">
          <a:xfrm>
            <a:off x="4857752" y="928670"/>
            <a:ext cx="4019197" cy="4184694"/>
          </a:xfrm>
          <a:prstGeom prst="rect">
            <a:avLst/>
          </a:prstGeom>
          <a:noFill/>
        </p:spPr>
      </p:pic>
      <p:sp>
        <p:nvSpPr>
          <p:cNvPr id="62469" name="Rectangle 5"/>
          <p:cNvSpPr>
            <a:spLocks noChangeArrowheads="1"/>
          </p:cNvSpPr>
          <p:nvPr/>
        </p:nvSpPr>
        <p:spPr bwMode="auto">
          <a:xfrm>
            <a:off x="214282" y="285728"/>
            <a:ext cx="4321050" cy="6370975"/>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 pos="630238" algn="l"/>
              </a:tabLst>
            </a:pPr>
            <a:r>
              <a:rPr kumimoji="0" lang="it-IT" sz="2400" b="0" i="0"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L’elemento centrale del tentativo di de </a:t>
            </a:r>
            <a:r>
              <a:rPr kumimoji="0" lang="it-IT" sz="2400" b="0" i="0" strike="noStrike" cap="none" normalizeH="0" baseline="0" dirty="0" err="1" smtClean="0">
                <a:ln>
                  <a:noFill/>
                </a:ln>
                <a:solidFill>
                  <a:srgbClr val="0070C0"/>
                </a:solidFill>
                <a:effectLst/>
                <a:latin typeface="Times New Roman" pitchFamily="18" charset="0"/>
                <a:ea typeface="Calibri" pitchFamily="34" charset="0"/>
                <a:cs typeface="Times New Roman" pitchFamily="18" charset="0"/>
              </a:rPr>
              <a:t>Broglie</a:t>
            </a:r>
            <a:r>
              <a:rPr kumimoji="0" lang="it-IT" sz="2400" b="0" i="0"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a:t>
            </a:r>
            <a:r>
              <a:rPr kumimoji="0" lang="it-IT" b="0" i="0"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tesi di laurea – 1924</a:t>
            </a:r>
            <a:r>
              <a:rPr kumimoji="0" lang="it-IT" sz="2400" b="0" i="0"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di venire a capo del “mistero dei quanti” consiste nello stabilire una simmetria nella natura:</a:t>
            </a:r>
          </a:p>
          <a:p>
            <a:pPr marL="0" marR="0" lvl="0" indent="0" algn="just" defTabSz="914400" rtl="0" eaLnBrk="1" fontAlgn="base" latinLnBrk="0" hangingPunct="1">
              <a:lnSpc>
                <a:spcPct val="100000"/>
              </a:lnSpc>
              <a:spcBef>
                <a:spcPct val="0"/>
              </a:spcBef>
              <a:spcAft>
                <a:spcPct val="0"/>
              </a:spcAft>
              <a:buClrTx/>
              <a:buSzTx/>
              <a:buFontTx/>
              <a:buNone/>
              <a:tabLst>
                <a:tab pos="180975" algn="l"/>
                <a:tab pos="630238" algn="l"/>
              </a:tabLst>
            </a:pPr>
            <a:endParaRPr kumimoji="0" lang="it-IT" sz="2400" b="0" i="0"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180975" algn="l"/>
                <a:tab pos="630238" algn="l"/>
              </a:tabLst>
            </a:pPr>
            <a:r>
              <a:rPr kumimoji="0" lang="it-IT" sz="2400" b="0"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così come ad un’onda elettromagnetica di frequenza </a:t>
            </a:r>
            <a:r>
              <a:rPr kumimoji="0" lang="it-IT" sz="2400" b="1"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ν</a:t>
            </a:r>
            <a:r>
              <a:rPr kumimoji="0" lang="it-IT" sz="2400" b="0"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e lunghezza d’onda </a:t>
            </a:r>
            <a:r>
              <a:rPr kumimoji="0" lang="it-IT" sz="2400" b="1"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λ=c/ν</a:t>
            </a:r>
            <a:r>
              <a:rPr kumimoji="0" lang="it-IT" sz="2400" b="0"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è associato un corpuscolo di energia </a:t>
            </a:r>
            <a:r>
              <a:rPr kumimoji="0" lang="it-IT" sz="2400" b="1"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E=hν</a:t>
            </a:r>
            <a:r>
              <a:rPr kumimoji="0" lang="it-IT" sz="2400" b="0"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e quantità di moto </a:t>
            </a:r>
            <a:r>
              <a:rPr kumimoji="0" lang="it-IT" sz="2400" b="1" i="0"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p=h</a:t>
            </a:r>
            <a:r>
              <a:rPr kumimoji="0" lang="it-IT" sz="2400" b="1"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/λ,</a:t>
            </a:r>
          </a:p>
          <a:p>
            <a:pPr marL="0" marR="0" lvl="0" indent="0" algn="just" defTabSz="914400" rtl="0" eaLnBrk="0" fontAlgn="base" latinLnBrk="0" hangingPunct="0">
              <a:lnSpc>
                <a:spcPct val="100000"/>
              </a:lnSpc>
              <a:spcBef>
                <a:spcPct val="0"/>
              </a:spcBef>
              <a:spcAft>
                <a:spcPct val="0"/>
              </a:spcAft>
              <a:buClrTx/>
              <a:buSzTx/>
              <a:buFontTx/>
              <a:buChar char="-"/>
              <a:tabLst>
                <a:tab pos="180975" algn="l"/>
                <a:tab pos="630238" algn="l"/>
              </a:tabLst>
            </a:pPr>
            <a:endParaRPr kumimoji="0" lang="it-IT" sz="2400" b="0" i="0"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 pos="630238" algn="l"/>
              </a:tabLst>
            </a:pPr>
            <a:r>
              <a:rPr kumimoji="0" lang="it-IT" sz="2400" b="0"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ad un corpuscolo di energia a riposo </a:t>
            </a:r>
            <a:r>
              <a:rPr kumimoji="0" lang="it-IT" sz="2400" b="1"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E=m</a:t>
            </a:r>
            <a:r>
              <a:rPr kumimoji="0" lang="it-IT" sz="2400" b="1" i="0"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o</a:t>
            </a:r>
            <a:r>
              <a:rPr kumimoji="0" lang="it-IT" sz="2400" b="1"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c²</a:t>
            </a:r>
            <a:r>
              <a:rPr kumimoji="0" lang="it-IT" sz="2400" b="0"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e quantità di moto </a:t>
            </a:r>
            <a:r>
              <a:rPr kumimoji="0" lang="it-IT" sz="2400" b="1"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a:t>
            </a:r>
            <a:r>
              <a:rPr kumimoji="0" lang="it-IT" sz="2400" b="0"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è associata un’onda di lunghezza </a:t>
            </a:r>
            <a:r>
              <a:rPr kumimoji="0" lang="it-IT" sz="2400" b="1" i="0"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λ=h</a:t>
            </a:r>
            <a:r>
              <a:rPr kumimoji="0" lang="it-IT" sz="2400" b="1"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a:t>
            </a:r>
            <a:endParaRPr kumimoji="0" lang="it-IT" sz="2400" b="0"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Rettangolo 1"/>
          <p:cNvSpPr/>
          <p:nvPr/>
        </p:nvSpPr>
        <p:spPr>
          <a:xfrm>
            <a:off x="323528" y="4005064"/>
            <a:ext cx="2952328" cy="830997"/>
          </a:xfrm>
          <a:prstGeom prst="rect">
            <a:avLst/>
          </a:prstGeom>
        </p:spPr>
        <p:txBody>
          <a:bodyPr wrap="square">
            <a:spAutoFit/>
          </a:bodyPr>
          <a:lstStyle/>
          <a:p>
            <a:pPr algn="ctr"/>
            <a:r>
              <a:rPr lang="it-IT" sz="1600" b="1" dirty="0" smtClean="0">
                <a:latin typeface="Times New Roman" pitchFamily="18" charset="0"/>
                <a:cs typeface="Times New Roman" pitchFamily="18" charset="0"/>
              </a:rPr>
              <a:t>George </a:t>
            </a:r>
            <a:r>
              <a:rPr lang="it-IT" sz="1600" b="1" dirty="0" err="1" smtClean="0">
                <a:latin typeface="Times New Roman" pitchFamily="18" charset="0"/>
                <a:cs typeface="Times New Roman" pitchFamily="18" charset="0"/>
              </a:rPr>
              <a:t>Paget</a:t>
            </a:r>
            <a:r>
              <a:rPr lang="it-IT" sz="1600" b="1" dirty="0" smtClean="0">
                <a:latin typeface="Times New Roman" pitchFamily="18" charset="0"/>
                <a:cs typeface="Times New Roman" pitchFamily="18" charset="0"/>
              </a:rPr>
              <a:t> THOMSON</a:t>
            </a:r>
            <a:endParaRPr lang="it-IT" sz="1600" dirty="0" smtClean="0">
              <a:latin typeface="Times New Roman" pitchFamily="18" charset="0"/>
              <a:cs typeface="Times New Roman" pitchFamily="18" charset="0"/>
            </a:endParaRPr>
          </a:p>
          <a:p>
            <a:pPr algn="ctr"/>
            <a:r>
              <a:rPr lang="it-IT" sz="1600" dirty="0" smtClean="0">
                <a:latin typeface="Times New Roman" pitchFamily="18" charset="0"/>
                <a:cs typeface="Times New Roman" pitchFamily="18" charset="0"/>
              </a:rPr>
              <a:t>(Cambridge, 3 maggio 1892 </a:t>
            </a:r>
            <a:r>
              <a:rPr lang="it-IT" sz="1600" dirty="0" err="1" smtClean="0">
                <a:latin typeface="Times New Roman" pitchFamily="18" charset="0"/>
                <a:cs typeface="Times New Roman" pitchFamily="18" charset="0"/>
              </a:rPr>
              <a:t>-Cambridge</a:t>
            </a:r>
            <a:r>
              <a:rPr lang="it-IT" sz="1600" dirty="0" smtClean="0">
                <a:latin typeface="Times New Roman" pitchFamily="18" charset="0"/>
                <a:cs typeface="Times New Roman" pitchFamily="18" charset="0"/>
              </a:rPr>
              <a:t>, 10 settembre 1975)</a:t>
            </a:r>
            <a:endParaRPr lang="it-IT" sz="1600" dirty="0">
              <a:latin typeface="Times New Roman" pitchFamily="18" charset="0"/>
              <a:cs typeface="Times New Roman" pitchFamily="18" charset="0"/>
            </a:endParaRPr>
          </a:p>
        </p:txBody>
      </p:sp>
      <p:pic>
        <p:nvPicPr>
          <p:cNvPr id="113666" name="Picture 2" descr="http://www.nobelprize.org/nobel_prizes/physics/laureates/1937/thomson.jpg"/>
          <p:cNvPicPr>
            <a:picLocks noChangeAspect="1" noChangeArrowheads="1"/>
          </p:cNvPicPr>
          <p:nvPr/>
        </p:nvPicPr>
        <p:blipFill>
          <a:blip r:embed="rId2" cstate="print"/>
          <a:srcRect/>
          <a:stretch>
            <a:fillRect/>
          </a:stretch>
        </p:blipFill>
        <p:spPr bwMode="auto">
          <a:xfrm>
            <a:off x="467544" y="260648"/>
            <a:ext cx="2551162" cy="3574778"/>
          </a:xfrm>
          <a:prstGeom prst="rect">
            <a:avLst/>
          </a:prstGeom>
          <a:noFill/>
        </p:spPr>
      </p:pic>
      <p:sp>
        <p:nvSpPr>
          <p:cNvPr id="4" name="Rettangolo 3"/>
          <p:cNvSpPr/>
          <p:nvPr/>
        </p:nvSpPr>
        <p:spPr>
          <a:xfrm>
            <a:off x="3286116" y="3000372"/>
            <a:ext cx="5715040" cy="1938992"/>
          </a:xfrm>
          <a:prstGeom prst="rect">
            <a:avLst/>
          </a:prstGeom>
        </p:spPr>
        <p:txBody>
          <a:bodyPr wrap="square">
            <a:spAutoFit/>
          </a:bodyPr>
          <a:lstStyle/>
          <a:p>
            <a:pPr algn="just"/>
            <a:r>
              <a:rPr lang="it-IT" sz="2400" dirty="0" smtClean="0">
                <a:solidFill>
                  <a:srgbClr val="FF0000"/>
                </a:solidFill>
                <a:latin typeface="Times New Roman" pitchFamily="18" charset="0"/>
                <a:ea typeface="Calibri" pitchFamily="34" charset="0"/>
                <a:cs typeface="Times New Roman" pitchFamily="18" charset="0"/>
              </a:rPr>
              <a:t>Due anni dopo, nel 1929, de </a:t>
            </a:r>
            <a:r>
              <a:rPr lang="it-IT" sz="2400" dirty="0" err="1" smtClean="0">
                <a:solidFill>
                  <a:srgbClr val="FF0000"/>
                </a:solidFill>
                <a:latin typeface="Times New Roman" pitchFamily="18" charset="0"/>
                <a:ea typeface="Calibri" pitchFamily="34" charset="0"/>
                <a:cs typeface="Times New Roman" pitchFamily="18" charset="0"/>
              </a:rPr>
              <a:t>Broglie</a:t>
            </a:r>
            <a:r>
              <a:rPr lang="it-IT" sz="2400" dirty="0" smtClean="0">
                <a:solidFill>
                  <a:srgbClr val="FF0000"/>
                </a:solidFill>
                <a:latin typeface="Times New Roman" pitchFamily="18" charset="0"/>
                <a:ea typeface="Calibri" pitchFamily="34" charset="0"/>
                <a:cs typeface="Times New Roman" pitchFamily="18" charset="0"/>
              </a:rPr>
              <a:t> ottenne il premio Nobel per la fisica “</a:t>
            </a:r>
            <a:r>
              <a:rPr lang="it-IT" sz="2400" i="1" u="sng" dirty="0" smtClean="0">
                <a:solidFill>
                  <a:srgbClr val="FF0000"/>
                </a:solidFill>
                <a:latin typeface="Times New Roman" pitchFamily="18" charset="0"/>
                <a:ea typeface="Calibri" pitchFamily="34" charset="0"/>
                <a:cs typeface="Times New Roman" pitchFamily="18" charset="0"/>
              </a:rPr>
              <a:t>per la sua scoperta della natura ondulatoria dell'elettrone</a:t>
            </a:r>
            <a:r>
              <a:rPr lang="it-IT" sz="2400" dirty="0" smtClean="0">
                <a:solidFill>
                  <a:srgbClr val="FF0000"/>
                </a:solidFill>
                <a:latin typeface="Times New Roman" pitchFamily="18" charset="0"/>
                <a:ea typeface="Calibri" pitchFamily="34" charset="0"/>
                <a:cs typeface="Times New Roman" pitchFamily="18" charset="0"/>
              </a:rPr>
              <a:t>”, che fu assegnato otto anni dopo, nel 1937, anche a </a:t>
            </a:r>
            <a:r>
              <a:rPr lang="it-IT" sz="2400" dirty="0" err="1" smtClean="0">
                <a:solidFill>
                  <a:srgbClr val="FF0000"/>
                </a:solidFill>
                <a:latin typeface="Times New Roman" pitchFamily="18" charset="0"/>
                <a:ea typeface="Calibri" pitchFamily="34" charset="0"/>
                <a:cs typeface="Times New Roman" pitchFamily="18" charset="0"/>
              </a:rPr>
              <a:t>Thomson</a:t>
            </a:r>
            <a:endParaRPr lang="it-IT" sz="2400" dirty="0">
              <a:solidFill>
                <a:srgbClr val="FF0000"/>
              </a:solidFill>
              <a:latin typeface="Times New Roman" pitchFamily="18" charset="0"/>
              <a:cs typeface="Times New Roman" pitchFamily="18" charset="0"/>
            </a:endParaRPr>
          </a:p>
        </p:txBody>
      </p:sp>
      <p:sp>
        <p:nvSpPr>
          <p:cNvPr id="5" name="Rettangolo 4"/>
          <p:cNvSpPr/>
          <p:nvPr/>
        </p:nvSpPr>
        <p:spPr>
          <a:xfrm>
            <a:off x="3286116" y="332656"/>
            <a:ext cx="5678372" cy="2246769"/>
          </a:xfrm>
          <a:prstGeom prst="rect">
            <a:avLst/>
          </a:prstGeom>
        </p:spPr>
        <p:txBody>
          <a:bodyPr wrap="square">
            <a:spAutoFit/>
          </a:bodyPr>
          <a:lstStyle/>
          <a:p>
            <a:r>
              <a:rPr lang="it-IT" sz="2800" dirty="0" smtClean="0">
                <a:solidFill>
                  <a:srgbClr val="0070C0"/>
                </a:solidFill>
                <a:latin typeface="Times New Roman" pitchFamily="18" charset="0"/>
                <a:ea typeface="Calibri" pitchFamily="34" charset="0"/>
                <a:cs typeface="Times New Roman" pitchFamily="18" charset="0"/>
              </a:rPr>
              <a:t>La definitiva conferma sperimentale alle idee di De </a:t>
            </a:r>
            <a:r>
              <a:rPr lang="it-IT" sz="2800" dirty="0" err="1" smtClean="0">
                <a:solidFill>
                  <a:srgbClr val="0070C0"/>
                </a:solidFill>
                <a:latin typeface="Times New Roman" pitchFamily="18" charset="0"/>
                <a:ea typeface="Calibri" pitchFamily="34" charset="0"/>
                <a:cs typeface="Times New Roman" pitchFamily="18" charset="0"/>
              </a:rPr>
              <a:t>Broglie</a:t>
            </a:r>
            <a:r>
              <a:rPr lang="it-IT" sz="2800" dirty="0" smtClean="0">
                <a:solidFill>
                  <a:srgbClr val="0070C0"/>
                </a:solidFill>
                <a:latin typeface="Times New Roman" pitchFamily="18" charset="0"/>
                <a:ea typeface="Calibri" pitchFamily="34" charset="0"/>
                <a:cs typeface="Times New Roman" pitchFamily="18" charset="0"/>
              </a:rPr>
              <a:t> provenne nel 1927 da G. P. </a:t>
            </a:r>
            <a:r>
              <a:rPr lang="it-IT" sz="2800" dirty="0" err="1" smtClean="0">
                <a:solidFill>
                  <a:srgbClr val="0070C0"/>
                </a:solidFill>
                <a:latin typeface="Times New Roman" pitchFamily="18" charset="0"/>
                <a:ea typeface="Calibri" pitchFamily="34" charset="0"/>
                <a:cs typeface="Times New Roman" pitchFamily="18" charset="0"/>
              </a:rPr>
              <a:t>Thomson</a:t>
            </a:r>
            <a:r>
              <a:rPr lang="it-IT" sz="2800" dirty="0" smtClean="0">
                <a:solidFill>
                  <a:srgbClr val="0070C0"/>
                </a:solidFill>
                <a:latin typeface="Times New Roman" pitchFamily="18" charset="0"/>
                <a:ea typeface="Calibri" pitchFamily="34" charset="0"/>
                <a:cs typeface="Times New Roman" pitchFamily="18" charset="0"/>
              </a:rPr>
              <a:t>  (figlio di J. J. </a:t>
            </a:r>
            <a:r>
              <a:rPr lang="it-IT" sz="2800" dirty="0" err="1" smtClean="0">
                <a:solidFill>
                  <a:srgbClr val="0070C0"/>
                </a:solidFill>
                <a:latin typeface="Times New Roman" pitchFamily="18" charset="0"/>
                <a:ea typeface="Calibri" pitchFamily="34" charset="0"/>
                <a:cs typeface="Times New Roman" pitchFamily="18" charset="0"/>
              </a:rPr>
              <a:t>Thomson</a:t>
            </a:r>
            <a:r>
              <a:rPr lang="it-IT" sz="2800" dirty="0" smtClean="0">
                <a:solidFill>
                  <a:srgbClr val="0070C0"/>
                </a:solidFill>
                <a:latin typeface="Times New Roman" pitchFamily="18" charset="0"/>
                <a:ea typeface="Calibri" pitchFamily="34" charset="0"/>
                <a:cs typeface="Times New Roman" pitchFamily="18" charset="0"/>
              </a:rPr>
              <a:t>, lo scopritore degli elettroni), in Scozia.</a:t>
            </a:r>
            <a:endParaRPr lang="it-IT" sz="2800" dirty="0"/>
          </a:p>
        </p:txBody>
      </p:sp>
      <p:sp>
        <p:nvSpPr>
          <p:cNvPr id="8" name="CasellaDiTesto 7"/>
          <p:cNvSpPr txBox="1"/>
          <p:nvPr/>
        </p:nvSpPr>
        <p:spPr>
          <a:xfrm>
            <a:off x="0" y="5357826"/>
            <a:ext cx="9157315" cy="873572"/>
          </a:xfrm>
          <a:prstGeom prst="rect">
            <a:avLst/>
          </a:prstGeom>
          <a:noFill/>
        </p:spPr>
        <p:txBody>
          <a:bodyPr wrap="none" rtlCol="0">
            <a:spAutoFit/>
          </a:bodyPr>
          <a:lstStyle/>
          <a:p>
            <a:pPr>
              <a:lnSpc>
                <a:spcPct val="150000"/>
              </a:lnSpc>
            </a:pPr>
            <a:r>
              <a:rPr lang="it-IT" dirty="0" smtClean="0">
                <a:solidFill>
                  <a:srgbClr val="002060"/>
                </a:solidFill>
                <a:latin typeface="Times New Roman" pitchFamily="18" charset="0"/>
                <a:cs typeface="Times New Roman" pitchFamily="18" charset="0"/>
              </a:rPr>
              <a:t>1906 - </a:t>
            </a:r>
            <a:r>
              <a:rPr lang="it-IT" dirty="0" err="1" smtClean="0">
                <a:solidFill>
                  <a:srgbClr val="002060"/>
                </a:solidFill>
                <a:latin typeface="Times New Roman" pitchFamily="18" charset="0"/>
                <a:cs typeface="Times New Roman" pitchFamily="18" charset="0"/>
              </a:rPr>
              <a:t>Thomson</a:t>
            </a:r>
            <a:r>
              <a:rPr lang="it-IT" dirty="0" smtClean="0">
                <a:solidFill>
                  <a:srgbClr val="002060"/>
                </a:solidFill>
                <a:latin typeface="Times New Roman" pitchFamily="18" charset="0"/>
                <a:cs typeface="Times New Roman" pitchFamily="18" charset="0"/>
              </a:rPr>
              <a:t> padre vince il Nobel per la scoperta dei corpuscoli nominati “elettroni”.</a:t>
            </a:r>
          </a:p>
          <a:p>
            <a:pPr>
              <a:lnSpc>
                <a:spcPct val="150000"/>
              </a:lnSpc>
            </a:pPr>
            <a:r>
              <a:rPr lang="it-IT" dirty="0" smtClean="0">
                <a:solidFill>
                  <a:srgbClr val="002060"/>
                </a:solidFill>
                <a:latin typeface="Times New Roman" pitchFamily="18" charset="0"/>
                <a:cs typeface="Times New Roman" pitchFamily="18" charset="0"/>
              </a:rPr>
              <a:t>1937 – </a:t>
            </a:r>
            <a:r>
              <a:rPr lang="it-IT" dirty="0" err="1" smtClean="0">
                <a:solidFill>
                  <a:srgbClr val="002060"/>
                </a:solidFill>
                <a:latin typeface="Times New Roman" pitchFamily="18" charset="0"/>
                <a:cs typeface="Times New Roman" pitchFamily="18" charset="0"/>
              </a:rPr>
              <a:t>Thomson</a:t>
            </a:r>
            <a:r>
              <a:rPr lang="it-IT" dirty="0" smtClean="0">
                <a:solidFill>
                  <a:srgbClr val="002060"/>
                </a:solidFill>
                <a:latin typeface="Times New Roman" pitchFamily="18" charset="0"/>
                <a:cs typeface="Times New Roman" pitchFamily="18" charset="0"/>
              </a:rPr>
              <a:t> figlio vice il Nobel per la scoperta del </a:t>
            </a:r>
            <a:r>
              <a:rPr lang="it-IT" dirty="0" err="1" smtClean="0">
                <a:solidFill>
                  <a:srgbClr val="002060"/>
                </a:solidFill>
                <a:latin typeface="Times New Roman" pitchFamily="18" charset="0"/>
                <a:cs typeface="Times New Roman" pitchFamily="18" charset="0"/>
              </a:rPr>
              <a:t>comportameto</a:t>
            </a:r>
            <a:r>
              <a:rPr lang="it-IT" dirty="0" smtClean="0">
                <a:solidFill>
                  <a:srgbClr val="002060"/>
                </a:solidFill>
                <a:latin typeface="Times New Roman" pitchFamily="18" charset="0"/>
                <a:cs typeface="Times New Roman" pitchFamily="18" charset="0"/>
              </a:rPr>
              <a:t> ondulatorio degli elettroni.</a:t>
            </a:r>
            <a:endParaRPr lang="it-IT"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53601" name="Rectangle 1"/>
          <p:cNvSpPr>
            <a:spLocks noChangeArrowheads="1"/>
          </p:cNvSpPr>
          <p:nvPr/>
        </p:nvSpPr>
        <p:spPr bwMode="auto">
          <a:xfrm>
            <a:off x="357158" y="500042"/>
            <a:ext cx="842968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Il dualismo è ormai un elemento acquisito della fisica:</a:t>
            </a:r>
          </a:p>
          <a:p>
            <a:pPr marL="0" marR="0" lvl="0" indent="0" algn="just" defTabSz="914400" rtl="0" eaLnBrk="0" fontAlgn="base" latinLnBrk="0" hangingPunct="0">
              <a:lnSpc>
                <a:spcPct val="100000"/>
              </a:lnSpc>
              <a:spcBef>
                <a:spcPct val="0"/>
              </a:spcBef>
              <a:spcAft>
                <a:spcPct val="0"/>
              </a:spcAft>
              <a:buClrTx/>
              <a:buSzTx/>
              <a:buFontTx/>
              <a:buNone/>
              <a:tabLst/>
            </a:pPr>
            <a:endParaRPr lang="it-IT" sz="2400" b="1" dirty="0" smtClean="0">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400" b="1" i="0" u="sng"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ogni sistema fisico è ad un tempo qualcosa e il suo opposto,</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400" b="1" i="0" u="sng"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cioè un’onda e un corpuscolo, ogni sistema insomma è duale</a:t>
            </a:r>
            <a:r>
              <a:rPr kumimoji="0" lang="it-IT" sz="2400" b="1" i="0"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a:t>
            </a:r>
            <a:endParaRPr kumimoji="0" lang="it-IT" sz="24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400" b="1"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1" i="0" strike="noStrike" cap="none" normalizeH="0" baseline="0" dirty="0" smtClean="0">
                <a:ln>
                  <a:noFill/>
                </a:ln>
                <a:effectLst/>
                <a:latin typeface="Times New Roman" pitchFamily="18" charset="0"/>
                <a:ea typeface="Calibri" pitchFamily="34" charset="0"/>
                <a:cs typeface="Times New Roman" pitchFamily="18" charset="0"/>
              </a:rPr>
              <a:t>Di fronte a questa irriducibile proprietà di ogni sistema fisico, forse sotto l’influenza di un tipo di filosofia che tacciava di metafisico ogni tentativo di andare al di là del fenomeno,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400" b="1" i="0"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1"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la maggioranza dei fisici non si interessò a capire le ragioni profonde di questo dualismo, ma si limitò solo a darne una </a:t>
            </a:r>
            <a:r>
              <a:rPr kumimoji="0" lang="it-IT" sz="2400" b="1" i="0" u="sng" strike="noStrike" normalizeH="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ea typeface="Calibri" pitchFamily="34" charset="0"/>
                <a:cs typeface="Times New Roman" pitchFamily="18" charset="0"/>
              </a:rPr>
              <a:t>descrizione matematica</a:t>
            </a:r>
            <a:r>
              <a:rPr kumimoji="0" lang="it-IT" sz="2400" b="1"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che fosse anche in grado di prevedere tutti i comportamenti strani dei sistemi quantistici. </a:t>
            </a:r>
            <a:endParaRPr kumimoji="0" lang="it-IT" sz="2400" b="1" i="0"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ttangolo 2"/>
          <p:cNvSpPr/>
          <p:nvPr/>
        </p:nvSpPr>
        <p:spPr>
          <a:xfrm>
            <a:off x="285720" y="5715016"/>
            <a:ext cx="8643998"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it-IT" b="1" dirty="0" err="1" smtClean="0">
                <a:solidFill>
                  <a:schemeClr val="accent6">
                    <a:lumMod val="50000"/>
                  </a:schemeClr>
                </a:solidFill>
                <a:latin typeface="Times New Roman" pitchFamily="18" charset="0"/>
                <a:cs typeface="Times New Roman" pitchFamily="18" charset="0"/>
              </a:rPr>
              <a:t>There</a:t>
            </a:r>
            <a:r>
              <a:rPr lang="it-IT" b="1" dirty="0" smtClean="0">
                <a:solidFill>
                  <a:schemeClr val="accent6">
                    <a:lumMod val="50000"/>
                  </a:schemeClr>
                </a:solidFill>
                <a:latin typeface="Times New Roman" pitchFamily="18" charset="0"/>
                <a:cs typeface="Times New Roman" pitchFamily="18" charset="0"/>
              </a:rPr>
              <a:t> </a:t>
            </a:r>
            <a:r>
              <a:rPr lang="it-IT" b="1" dirty="0" err="1" smtClean="0">
                <a:solidFill>
                  <a:schemeClr val="accent6">
                    <a:lumMod val="50000"/>
                  </a:schemeClr>
                </a:solidFill>
                <a:latin typeface="Times New Roman" pitchFamily="18" charset="0"/>
                <a:cs typeface="Times New Roman" pitchFamily="18" charset="0"/>
              </a:rPr>
              <a:t>is</a:t>
            </a:r>
            <a:r>
              <a:rPr lang="it-IT" b="1" dirty="0" smtClean="0">
                <a:solidFill>
                  <a:schemeClr val="accent6">
                    <a:lumMod val="50000"/>
                  </a:schemeClr>
                </a:solidFill>
                <a:latin typeface="Times New Roman" pitchFamily="18" charset="0"/>
                <a:cs typeface="Times New Roman" pitchFamily="18" charset="0"/>
              </a:rPr>
              <a:t> no quantum world. </a:t>
            </a:r>
            <a:r>
              <a:rPr lang="it-IT" b="1" dirty="0" err="1" smtClean="0">
                <a:solidFill>
                  <a:schemeClr val="accent6">
                    <a:lumMod val="50000"/>
                  </a:schemeClr>
                </a:solidFill>
                <a:latin typeface="Times New Roman" pitchFamily="18" charset="0"/>
                <a:cs typeface="Times New Roman" pitchFamily="18" charset="0"/>
              </a:rPr>
              <a:t>There</a:t>
            </a:r>
            <a:r>
              <a:rPr lang="it-IT" b="1" dirty="0" smtClean="0">
                <a:solidFill>
                  <a:schemeClr val="accent6">
                    <a:lumMod val="50000"/>
                  </a:schemeClr>
                </a:solidFill>
                <a:latin typeface="Times New Roman" pitchFamily="18" charset="0"/>
                <a:cs typeface="Times New Roman" pitchFamily="18" charset="0"/>
              </a:rPr>
              <a:t> </a:t>
            </a:r>
            <a:r>
              <a:rPr lang="it-IT" b="1" dirty="0" err="1" smtClean="0">
                <a:solidFill>
                  <a:schemeClr val="accent6">
                    <a:lumMod val="50000"/>
                  </a:schemeClr>
                </a:solidFill>
                <a:latin typeface="Times New Roman" pitchFamily="18" charset="0"/>
                <a:cs typeface="Times New Roman" pitchFamily="18" charset="0"/>
              </a:rPr>
              <a:t>is</a:t>
            </a:r>
            <a:r>
              <a:rPr lang="it-IT" b="1" dirty="0" smtClean="0">
                <a:solidFill>
                  <a:schemeClr val="accent6">
                    <a:lumMod val="50000"/>
                  </a:schemeClr>
                </a:solidFill>
                <a:latin typeface="Times New Roman" pitchFamily="18" charset="0"/>
                <a:cs typeface="Times New Roman" pitchFamily="18" charset="0"/>
              </a:rPr>
              <a:t> </a:t>
            </a:r>
            <a:r>
              <a:rPr lang="it-IT" b="1" dirty="0" err="1" smtClean="0">
                <a:solidFill>
                  <a:schemeClr val="accent6">
                    <a:lumMod val="50000"/>
                  </a:schemeClr>
                </a:solidFill>
                <a:latin typeface="Times New Roman" pitchFamily="18" charset="0"/>
                <a:cs typeface="Times New Roman" pitchFamily="18" charset="0"/>
              </a:rPr>
              <a:t>only</a:t>
            </a:r>
            <a:r>
              <a:rPr lang="it-IT" b="1" dirty="0" smtClean="0">
                <a:solidFill>
                  <a:schemeClr val="accent6">
                    <a:lumMod val="50000"/>
                  </a:schemeClr>
                </a:solidFill>
                <a:latin typeface="Times New Roman" pitchFamily="18" charset="0"/>
                <a:cs typeface="Times New Roman" pitchFamily="18" charset="0"/>
              </a:rPr>
              <a:t> </a:t>
            </a:r>
            <a:r>
              <a:rPr lang="it-IT" b="1" dirty="0" err="1" smtClean="0">
                <a:solidFill>
                  <a:schemeClr val="accent6">
                    <a:lumMod val="50000"/>
                  </a:schemeClr>
                </a:solidFill>
                <a:latin typeface="Times New Roman" pitchFamily="18" charset="0"/>
                <a:cs typeface="Times New Roman" pitchFamily="18" charset="0"/>
              </a:rPr>
              <a:t>an</a:t>
            </a:r>
            <a:r>
              <a:rPr lang="it-IT" b="1" dirty="0" smtClean="0">
                <a:solidFill>
                  <a:schemeClr val="accent6">
                    <a:lumMod val="50000"/>
                  </a:schemeClr>
                </a:solidFill>
                <a:latin typeface="Times New Roman" pitchFamily="18" charset="0"/>
                <a:cs typeface="Times New Roman" pitchFamily="18" charset="0"/>
              </a:rPr>
              <a:t> </a:t>
            </a:r>
            <a:r>
              <a:rPr lang="it-IT" b="1" dirty="0" err="1" smtClean="0">
                <a:solidFill>
                  <a:schemeClr val="accent6">
                    <a:lumMod val="50000"/>
                  </a:schemeClr>
                </a:solidFill>
                <a:latin typeface="Times New Roman" pitchFamily="18" charset="0"/>
                <a:cs typeface="Times New Roman" pitchFamily="18" charset="0"/>
              </a:rPr>
              <a:t>abstract</a:t>
            </a:r>
            <a:r>
              <a:rPr lang="it-IT" b="1" dirty="0" smtClean="0">
                <a:solidFill>
                  <a:schemeClr val="accent6">
                    <a:lumMod val="50000"/>
                  </a:schemeClr>
                </a:solidFill>
                <a:latin typeface="Times New Roman" pitchFamily="18" charset="0"/>
                <a:cs typeface="Times New Roman" pitchFamily="18" charset="0"/>
              </a:rPr>
              <a:t> </a:t>
            </a:r>
            <a:r>
              <a:rPr lang="it-IT" b="1" dirty="0" err="1" smtClean="0">
                <a:solidFill>
                  <a:schemeClr val="accent6">
                    <a:lumMod val="50000"/>
                  </a:schemeClr>
                </a:solidFill>
                <a:latin typeface="Times New Roman" pitchFamily="18" charset="0"/>
                <a:cs typeface="Times New Roman" pitchFamily="18" charset="0"/>
              </a:rPr>
              <a:t>physical</a:t>
            </a:r>
            <a:r>
              <a:rPr lang="it-IT" b="1" dirty="0" smtClean="0">
                <a:solidFill>
                  <a:schemeClr val="accent6">
                    <a:lumMod val="50000"/>
                  </a:schemeClr>
                </a:solidFill>
                <a:latin typeface="Times New Roman" pitchFamily="18" charset="0"/>
                <a:cs typeface="Times New Roman" pitchFamily="18" charset="0"/>
              </a:rPr>
              <a:t> </a:t>
            </a:r>
            <a:r>
              <a:rPr lang="it-IT" b="1" dirty="0" err="1" smtClean="0">
                <a:solidFill>
                  <a:schemeClr val="accent6">
                    <a:lumMod val="50000"/>
                  </a:schemeClr>
                </a:solidFill>
                <a:latin typeface="Times New Roman" pitchFamily="18" charset="0"/>
                <a:cs typeface="Times New Roman" pitchFamily="18" charset="0"/>
              </a:rPr>
              <a:t>description</a:t>
            </a:r>
            <a:r>
              <a:rPr lang="it-IT" b="1" dirty="0" smtClean="0">
                <a:solidFill>
                  <a:schemeClr val="accent6">
                    <a:lumMod val="50000"/>
                  </a:schemeClr>
                </a:solidFill>
                <a:latin typeface="Times New Roman" pitchFamily="18" charset="0"/>
                <a:cs typeface="Times New Roman" pitchFamily="18" charset="0"/>
              </a:rPr>
              <a:t>. </a:t>
            </a:r>
            <a:r>
              <a:rPr lang="it-IT" b="1" dirty="0" err="1" smtClean="0">
                <a:solidFill>
                  <a:schemeClr val="accent6">
                    <a:lumMod val="50000"/>
                  </a:schemeClr>
                </a:solidFill>
                <a:latin typeface="Times New Roman" pitchFamily="18" charset="0"/>
                <a:cs typeface="Times New Roman" pitchFamily="18" charset="0"/>
              </a:rPr>
              <a:t>It</a:t>
            </a:r>
            <a:r>
              <a:rPr lang="it-IT" b="1" dirty="0" smtClean="0">
                <a:solidFill>
                  <a:schemeClr val="accent6">
                    <a:lumMod val="50000"/>
                  </a:schemeClr>
                </a:solidFill>
                <a:latin typeface="Times New Roman" pitchFamily="18" charset="0"/>
                <a:cs typeface="Times New Roman" pitchFamily="18" charset="0"/>
              </a:rPr>
              <a:t> </a:t>
            </a:r>
            <a:r>
              <a:rPr lang="it-IT" b="1" dirty="0" err="1" smtClean="0">
                <a:solidFill>
                  <a:schemeClr val="accent6">
                    <a:lumMod val="50000"/>
                  </a:schemeClr>
                </a:solidFill>
                <a:latin typeface="Times New Roman" pitchFamily="18" charset="0"/>
                <a:cs typeface="Times New Roman" pitchFamily="18" charset="0"/>
              </a:rPr>
              <a:t>is</a:t>
            </a:r>
            <a:r>
              <a:rPr lang="it-IT" b="1" dirty="0" smtClean="0">
                <a:solidFill>
                  <a:schemeClr val="accent6">
                    <a:lumMod val="50000"/>
                  </a:schemeClr>
                </a:solidFill>
                <a:latin typeface="Times New Roman" pitchFamily="18" charset="0"/>
                <a:cs typeface="Times New Roman" pitchFamily="18" charset="0"/>
              </a:rPr>
              <a:t> wrong </a:t>
            </a:r>
            <a:r>
              <a:rPr lang="it-IT" b="1" dirty="0" err="1" smtClean="0">
                <a:solidFill>
                  <a:schemeClr val="accent6">
                    <a:lumMod val="50000"/>
                  </a:schemeClr>
                </a:solidFill>
                <a:latin typeface="Times New Roman" pitchFamily="18" charset="0"/>
                <a:cs typeface="Times New Roman" pitchFamily="18" charset="0"/>
              </a:rPr>
              <a:t>to</a:t>
            </a:r>
            <a:r>
              <a:rPr lang="it-IT" b="1" dirty="0" smtClean="0">
                <a:solidFill>
                  <a:schemeClr val="accent6">
                    <a:lumMod val="50000"/>
                  </a:schemeClr>
                </a:solidFill>
                <a:latin typeface="Times New Roman" pitchFamily="18" charset="0"/>
                <a:cs typeface="Times New Roman" pitchFamily="18" charset="0"/>
              </a:rPr>
              <a:t> </a:t>
            </a:r>
            <a:r>
              <a:rPr lang="it-IT" b="1" dirty="0" err="1" smtClean="0">
                <a:solidFill>
                  <a:schemeClr val="accent6">
                    <a:lumMod val="50000"/>
                  </a:schemeClr>
                </a:solidFill>
                <a:latin typeface="Times New Roman" pitchFamily="18" charset="0"/>
                <a:cs typeface="Times New Roman" pitchFamily="18" charset="0"/>
              </a:rPr>
              <a:t>think</a:t>
            </a:r>
            <a:r>
              <a:rPr lang="it-IT" b="1" dirty="0" smtClean="0">
                <a:solidFill>
                  <a:schemeClr val="accent6">
                    <a:lumMod val="50000"/>
                  </a:schemeClr>
                </a:solidFill>
                <a:latin typeface="Times New Roman" pitchFamily="18" charset="0"/>
                <a:cs typeface="Times New Roman" pitchFamily="18" charset="0"/>
              </a:rPr>
              <a:t> </a:t>
            </a:r>
            <a:r>
              <a:rPr lang="it-IT" b="1" dirty="0" err="1" smtClean="0">
                <a:solidFill>
                  <a:schemeClr val="accent6">
                    <a:lumMod val="50000"/>
                  </a:schemeClr>
                </a:solidFill>
                <a:latin typeface="Times New Roman" pitchFamily="18" charset="0"/>
                <a:cs typeface="Times New Roman" pitchFamily="18" charset="0"/>
              </a:rPr>
              <a:t>that</a:t>
            </a:r>
            <a:r>
              <a:rPr lang="it-IT" b="1" dirty="0" smtClean="0">
                <a:solidFill>
                  <a:schemeClr val="accent6">
                    <a:lumMod val="50000"/>
                  </a:schemeClr>
                </a:solidFill>
                <a:latin typeface="Times New Roman" pitchFamily="18" charset="0"/>
                <a:cs typeface="Times New Roman" pitchFamily="18" charset="0"/>
              </a:rPr>
              <a:t> the task </a:t>
            </a:r>
            <a:r>
              <a:rPr lang="it-IT" b="1" dirty="0" err="1" smtClean="0">
                <a:solidFill>
                  <a:schemeClr val="accent6">
                    <a:lumMod val="50000"/>
                  </a:schemeClr>
                </a:solidFill>
                <a:latin typeface="Times New Roman" pitchFamily="18" charset="0"/>
                <a:cs typeface="Times New Roman" pitchFamily="18" charset="0"/>
              </a:rPr>
              <a:t>of</a:t>
            </a:r>
            <a:r>
              <a:rPr lang="it-IT" b="1" dirty="0" smtClean="0">
                <a:solidFill>
                  <a:schemeClr val="accent6">
                    <a:lumMod val="50000"/>
                  </a:schemeClr>
                </a:solidFill>
                <a:latin typeface="Times New Roman" pitchFamily="18" charset="0"/>
                <a:cs typeface="Times New Roman" pitchFamily="18" charset="0"/>
              </a:rPr>
              <a:t> </a:t>
            </a:r>
            <a:r>
              <a:rPr lang="it-IT" b="1" dirty="0" err="1" smtClean="0">
                <a:solidFill>
                  <a:schemeClr val="accent6">
                    <a:lumMod val="50000"/>
                  </a:schemeClr>
                </a:solidFill>
                <a:latin typeface="Times New Roman" pitchFamily="18" charset="0"/>
                <a:cs typeface="Times New Roman" pitchFamily="18" charset="0"/>
              </a:rPr>
              <a:t>physics</a:t>
            </a:r>
            <a:r>
              <a:rPr lang="it-IT" b="1" dirty="0" smtClean="0">
                <a:solidFill>
                  <a:schemeClr val="accent6">
                    <a:lumMod val="50000"/>
                  </a:schemeClr>
                </a:solidFill>
                <a:latin typeface="Times New Roman" pitchFamily="18" charset="0"/>
                <a:cs typeface="Times New Roman" pitchFamily="18" charset="0"/>
              </a:rPr>
              <a:t> </a:t>
            </a:r>
            <a:r>
              <a:rPr lang="it-IT" b="1" dirty="0" err="1" smtClean="0">
                <a:solidFill>
                  <a:schemeClr val="accent6">
                    <a:lumMod val="50000"/>
                  </a:schemeClr>
                </a:solidFill>
                <a:latin typeface="Times New Roman" pitchFamily="18" charset="0"/>
                <a:cs typeface="Times New Roman" pitchFamily="18" charset="0"/>
              </a:rPr>
              <a:t>is</a:t>
            </a:r>
            <a:r>
              <a:rPr lang="it-IT" b="1" dirty="0" smtClean="0">
                <a:solidFill>
                  <a:schemeClr val="accent6">
                    <a:lumMod val="50000"/>
                  </a:schemeClr>
                </a:solidFill>
                <a:latin typeface="Times New Roman" pitchFamily="18" charset="0"/>
                <a:cs typeface="Times New Roman" pitchFamily="18" charset="0"/>
              </a:rPr>
              <a:t> </a:t>
            </a:r>
            <a:r>
              <a:rPr lang="it-IT" b="1" dirty="0" err="1" smtClean="0">
                <a:solidFill>
                  <a:schemeClr val="accent6">
                    <a:lumMod val="50000"/>
                  </a:schemeClr>
                </a:solidFill>
                <a:latin typeface="Times New Roman" pitchFamily="18" charset="0"/>
                <a:cs typeface="Times New Roman" pitchFamily="18" charset="0"/>
              </a:rPr>
              <a:t>to</a:t>
            </a:r>
            <a:r>
              <a:rPr lang="it-IT" b="1" dirty="0" smtClean="0">
                <a:solidFill>
                  <a:schemeClr val="accent6">
                    <a:lumMod val="50000"/>
                  </a:schemeClr>
                </a:solidFill>
                <a:latin typeface="Times New Roman" pitchFamily="18" charset="0"/>
                <a:cs typeface="Times New Roman" pitchFamily="18" charset="0"/>
              </a:rPr>
              <a:t> </a:t>
            </a:r>
            <a:r>
              <a:rPr lang="it-IT" b="1" dirty="0" err="1" smtClean="0">
                <a:solidFill>
                  <a:schemeClr val="accent6">
                    <a:lumMod val="50000"/>
                  </a:schemeClr>
                </a:solidFill>
                <a:latin typeface="Times New Roman" pitchFamily="18" charset="0"/>
                <a:cs typeface="Times New Roman" pitchFamily="18" charset="0"/>
              </a:rPr>
              <a:t>find</a:t>
            </a:r>
            <a:r>
              <a:rPr lang="it-IT" b="1" dirty="0" smtClean="0">
                <a:solidFill>
                  <a:schemeClr val="accent6">
                    <a:lumMod val="50000"/>
                  </a:schemeClr>
                </a:solidFill>
                <a:latin typeface="Times New Roman" pitchFamily="18" charset="0"/>
                <a:cs typeface="Times New Roman" pitchFamily="18" charset="0"/>
              </a:rPr>
              <a:t> out </a:t>
            </a:r>
            <a:r>
              <a:rPr lang="it-IT" b="1" dirty="0" err="1" smtClean="0">
                <a:solidFill>
                  <a:schemeClr val="accent6">
                    <a:lumMod val="50000"/>
                  </a:schemeClr>
                </a:solidFill>
                <a:latin typeface="Times New Roman" pitchFamily="18" charset="0"/>
                <a:cs typeface="Times New Roman" pitchFamily="18" charset="0"/>
              </a:rPr>
              <a:t>how</a:t>
            </a:r>
            <a:r>
              <a:rPr lang="it-IT" b="1" dirty="0" smtClean="0">
                <a:solidFill>
                  <a:schemeClr val="accent6">
                    <a:lumMod val="50000"/>
                  </a:schemeClr>
                </a:solidFill>
                <a:latin typeface="Times New Roman" pitchFamily="18" charset="0"/>
                <a:cs typeface="Times New Roman" pitchFamily="18" charset="0"/>
              </a:rPr>
              <a:t> nature is. </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Niels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Bohr</a:t>
            </a:r>
            <a:r>
              <a:rPr lang="it-IT" dirty="0" smtClean="0">
                <a:latin typeface="Times New Roman" pitchFamily="18" charset="0"/>
                <a:cs typeface="Times New Roman" pitchFamily="18" charset="0"/>
              </a:rPr>
              <a:t>)</a:t>
            </a:r>
          </a:p>
          <a:p>
            <a:r>
              <a:rPr lang="it-IT" dirty="0" smtClean="0">
                <a:latin typeface="Times New Roman" pitchFamily="18" charset="0"/>
                <a:cs typeface="Times New Roman" pitchFamily="18" charset="0"/>
              </a:rPr>
              <a:t>P. </a:t>
            </a:r>
            <a:r>
              <a:rPr lang="it-IT" dirty="0" err="1" smtClean="0">
                <a:latin typeface="Times New Roman" pitchFamily="18" charset="0"/>
                <a:cs typeface="Times New Roman" pitchFamily="18" charset="0"/>
              </a:rPr>
              <a:t>McEvoy</a:t>
            </a:r>
            <a:r>
              <a:rPr lang="it-IT" dirty="0" smtClean="0">
                <a:latin typeface="Times New Roman" pitchFamily="18" charset="0"/>
                <a:cs typeface="Times New Roman" pitchFamily="18" charset="0"/>
              </a:rPr>
              <a:t> – </a:t>
            </a:r>
            <a:r>
              <a:rPr lang="it-IT" dirty="0" err="1" smtClean="0">
                <a:latin typeface="Times New Roman" pitchFamily="18" charset="0"/>
                <a:cs typeface="Times New Roman" pitchFamily="18" charset="0"/>
              </a:rPr>
              <a:t>Niels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Bohr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reflections</a:t>
            </a:r>
            <a:r>
              <a:rPr lang="it-IT" dirty="0" smtClean="0">
                <a:latin typeface="Times New Roman" pitchFamily="18" charset="0"/>
                <a:cs typeface="Times New Roman" pitchFamily="18" charset="0"/>
              </a:rPr>
              <a:t> on </a:t>
            </a:r>
            <a:r>
              <a:rPr lang="it-IT" dirty="0" err="1" smtClean="0">
                <a:latin typeface="Times New Roman" pitchFamily="18" charset="0"/>
                <a:cs typeface="Times New Roman" pitchFamily="18" charset="0"/>
              </a:rPr>
              <a:t>Subject</a:t>
            </a:r>
            <a:r>
              <a:rPr lang="it-IT" dirty="0" smtClean="0">
                <a:latin typeface="Times New Roman" pitchFamily="18" charset="0"/>
                <a:cs typeface="Times New Roman" pitchFamily="18" charset="0"/>
              </a:rPr>
              <a:t> and </a:t>
            </a:r>
            <a:r>
              <a:rPr lang="it-IT" dirty="0" err="1" smtClean="0">
                <a:latin typeface="Times New Roman" pitchFamily="18" charset="0"/>
                <a:cs typeface="Times New Roman" pitchFamily="18" charset="0"/>
              </a:rPr>
              <a:t>Object</a:t>
            </a:r>
            <a:r>
              <a:rPr lang="it-IT" dirty="0" smtClean="0">
                <a:latin typeface="Times New Roman" pitchFamily="18" charset="0"/>
                <a:cs typeface="Times New Roman" pitchFamily="18" charset="0"/>
              </a:rPr>
              <a:t>, 2001, p.291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Rettangolo 1"/>
          <p:cNvSpPr/>
          <p:nvPr/>
        </p:nvSpPr>
        <p:spPr>
          <a:xfrm>
            <a:off x="5508104" y="4077072"/>
            <a:ext cx="3528392" cy="923330"/>
          </a:xfrm>
          <a:prstGeom prst="rect">
            <a:avLst/>
          </a:prstGeom>
        </p:spPr>
        <p:txBody>
          <a:bodyPr wrap="square">
            <a:spAutoFit/>
          </a:bodyPr>
          <a:lstStyle/>
          <a:p>
            <a:pPr algn="ctr"/>
            <a:r>
              <a:rPr lang="it-IT" b="1" dirty="0" smtClean="0">
                <a:latin typeface="Times New Roman" pitchFamily="18" charset="0"/>
                <a:cs typeface="Times New Roman" pitchFamily="18" charset="0"/>
              </a:rPr>
              <a:t>Erwin R. J. A. SCHROEDINGER</a:t>
            </a:r>
            <a:endParaRPr lang="it-IT" dirty="0" smtClean="0">
              <a:latin typeface="Times New Roman" pitchFamily="18" charset="0"/>
              <a:cs typeface="Times New Roman" pitchFamily="18" charset="0"/>
            </a:endParaRPr>
          </a:p>
          <a:p>
            <a:pPr algn="ctr"/>
            <a:r>
              <a:rPr lang="it-IT" dirty="0" smtClean="0">
                <a:latin typeface="Times New Roman" pitchFamily="18" charset="0"/>
                <a:cs typeface="Times New Roman" pitchFamily="18" charset="0"/>
              </a:rPr>
              <a:t>(Vienna, </a:t>
            </a:r>
            <a:r>
              <a:rPr lang="it-IT" u="sng" dirty="0" smtClean="0">
                <a:latin typeface="Times New Roman" pitchFamily="18" charset="0"/>
                <a:cs typeface="Times New Roman" pitchFamily="18" charset="0"/>
              </a:rPr>
              <a:t>12 agosto</a:t>
            </a:r>
            <a:r>
              <a:rPr lang="it-IT" dirty="0" smtClean="0">
                <a:latin typeface="Times New Roman" pitchFamily="18" charset="0"/>
                <a:cs typeface="Times New Roman" pitchFamily="18" charset="0"/>
              </a:rPr>
              <a:t> 1887 -</a:t>
            </a:r>
          </a:p>
          <a:p>
            <a:pPr algn="ctr"/>
            <a:r>
              <a:rPr lang="it-IT" dirty="0" smtClean="0">
                <a:latin typeface="Times New Roman" pitchFamily="18" charset="0"/>
                <a:cs typeface="Times New Roman" pitchFamily="18" charset="0"/>
              </a:rPr>
              <a:t>Vienna, 4 gennaio 1961)</a:t>
            </a:r>
            <a:endParaRPr lang="it-IT" dirty="0">
              <a:latin typeface="Times New Roman" pitchFamily="18" charset="0"/>
              <a:cs typeface="Times New Roman" pitchFamily="18" charset="0"/>
            </a:endParaRPr>
          </a:p>
        </p:txBody>
      </p:sp>
      <p:pic>
        <p:nvPicPr>
          <p:cNvPr id="63490" name="Picture 2" descr="http://cdn6.mind-phronesis.co.uk/wp-content/uploads/2013/06/Schrodinger.jpg"/>
          <p:cNvPicPr>
            <a:picLocks noChangeAspect="1" noChangeArrowheads="1"/>
          </p:cNvPicPr>
          <p:nvPr/>
        </p:nvPicPr>
        <p:blipFill>
          <a:blip r:embed="rId4" cstate="print"/>
          <a:srcRect/>
          <a:stretch>
            <a:fillRect/>
          </a:stretch>
        </p:blipFill>
        <p:spPr bwMode="auto">
          <a:xfrm>
            <a:off x="5708490" y="332655"/>
            <a:ext cx="3040768" cy="3744417"/>
          </a:xfrm>
          <a:prstGeom prst="rect">
            <a:avLst/>
          </a:prstGeom>
          <a:noFill/>
        </p:spPr>
      </p:pic>
      <p:sp>
        <p:nvSpPr>
          <p:cNvPr id="4" name="Rettangolo 3"/>
          <p:cNvSpPr/>
          <p:nvPr/>
        </p:nvSpPr>
        <p:spPr>
          <a:xfrm>
            <a:off x="5796136" y="5445224"/>
            <a:ext cx="3059832" cy="1200329"/>
          </a:xfrm>
          <a:prstGeom prst="rect">
            <a:avLst/>
          </a:prstGeom>
        </p:spPr>
        <p:txBody>
          <a:bodyPr wrap="square">
            <a:spAutoFit/>
          </a:bodyPr>
          <a:lstStyle/>
          <a:p>
            <a:pPr algn="ctr"/>
            <a:r>
              <a:rPr lang="it-IT" dirty="0" smtClean="0">
                <a:solidFill>
                  <a:srgbClr val="FF0000"/>
                </a:solidFill>
                <a:latin typeface="Times New Roman" pitchFamily="18" charset="0"/>
                <a:cs typeface="Times New Roman" pitchFamily="18" charset="0"/>
              </a:rPr>
              <a:t>Nel 1933 </a:t>
            </a:r>
            <a:r>
              <a:rPr lang="it-IT" dirty="0" err="1" smtClean="0">
                <a:solidFill>
                  <a:srgbClr val="FF0000"/>
                </a:solidFill>
                <a:latin typeface="Times New Roman" pitchFamily="18" charset="0"/>
                <a:cs typeface="Times New Roman" pitchFamily="18" charset="0"/>
              </a:rPr>
              <a:t>Schroedinger</a:t>
            </a:r>
            <a:r>
              <a:rPr lang="it-IT" dirty="0" smtClean="0">
                <a:solidFill>
                  <a:srgbClr val="FF0000"/>
                </a:solidFill>
                <a:latin typeface="Times New Roman" pitchFamily="18" charset="0"/>
                <a:cs typeface="Times New Roman" pitchFamily="18" charset="0"/>
              </a:rPr>
              <a:t> vince il premio Nobel “</a:t>
            </a:r>
            <a:r>
              <a:rPr lang="it-IT" i="1" u="sng" dirty="0" smtClean="0">
                <a:solidFill>
                  <a:srgbClr val="FF0000"/>
                </a:solidFill>
                <a:latin typeface="Times New Roman" pitchFamily="18" charset="0"/>
                <a:cs typeface="Times New Roman" pitchFamily="18" charset="0"/>
              </a:rPr>
              <a:t>per la scoperta di nuove forme produttive di teoria atomica</a:t>
            </a:r>
            <a:r>
              <a:rPr lang="it-IT" dirty="0" smtClean="0">
                <a:solidFill>
                  <a:srgbClr val="FF0000"/>
                </a:solidFill>
                <a:latin typeface="Times New Roman" pitchFamily="18" charset="0"/>
                <a:cs typeface="Times New Roman" pitchFamily="18" charset="0"/>
              </a:rPr>
              <a:t>”</a:t>
            </a:r>
            <a:endParaRPr lang="it-IT" dirty="0">
              <a:solidFill>
                <a:srgbClr val="FF0000"/>
              </a:solidFill>
              <a:latin typeface="Times New Roman" pitchFamily="18" charset="0"/>
              <a:cs typeface="Times New Roman" pitchFamily="18" charset="0"/>
            </a:endParaRPr>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63491" name="Object 3"/>
          <p:cNvGraphicFramePr>
            <a:graphicFrameLocks noChangeAspect="1"/>
          </p:cNvGraphicFramePr>
          <p:nvPr/>
        </p:nvGraphicFramePr>
        <p:xfrm>
          <a:off x="1043608" y="260648"/>
          <a:ext cx="4176464" cy="936104"/>
        </p:xfrm>
        <a:graphic>
          <a:graphicData uri="http://schemas.openxmlformats.org/presentationml/2006/ole">
            <p:oleObj spid="_x0000_s63491" name="Equazione" r:id="rId5" imgW="1485900" imgH="419100" progId="Equation.3">
              <p:embed/>
            </p:oleObj>
          </a:graphicData>
        </a:graphic>
      </p:graphicFrame>
      <p:sp>
        <p:nvSpPr>
          <p:cNvPr id="7" name="Rettangolo 6"/>
          <p:cNvSpPr/>
          <p:nvPr/>
        </p:nvSpPr>
        <p:spPr>
          <a:xfrm>
            <a:off x="1547664" y="1412776"/>
            <a:ext cx="2302233" cy="338554"/>
          </a:xfrm>
          <a:prstGeom prst="rect">
            <a:avLst/>
          </a:prstGeom>
        </p:spPr>
        <p:txBody>
          <a:bodyPr wrap="none">
            <a:spAutoFit/>
          </a:bodyPr>
          <a:lstStyle/>
          <a:p>
            <a:r>
              <a:rPr lang="it-IT" sz="1600" dirty="0" smtClean="0">
                <a:latin typeface="Times New Roman" pitchFamily="18" charset="0"/>
                <a:cs typeface="Times New Roman" pitchFamily="18" charset="0"/>
              </a:rPr>
              <a:t>“i” è l’unità immaginaria,</a:t>
            </a:r>
            <a:endParaRPr lang="it-IT" sz="1600" dirty="0">
              <a:latin typeface="Times New Roman" pitchFamily="18" charset="0"/>
              <a:cs typeface="Times New Roman" pitchFamily="18" charset="0"/>
            </a:endParaRPr>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63493" name="Object 5"/>
          <p:cNvGraphicFramePr>
            <a:graphicFrameLocks noChangeAspect="1"/>
          </p:cNvGraphicFramePr>
          <p:nvPr/>
        </p:nvGraphicFramePr>
        <p:xfrm>
          <a:off x="2411760" y="1844824"/>
          <a:ext cx="495300" cy="534541"/>
        </p:xfrm>
        <a:graphic>
          <a:graphicData uri="http://schemas.openxmlformats.org/presentationml/2006/ole">
            <p:oleObj spid="_x0000_s63493" name="Equazione" r:id="rId6" imgW="495085" imgH="393529" progId="Equation.3">
              <p:embed/>
            </p:oleObj>
          </a:graphicData>
        </a:graphic>
      </p:graphicFrame>
      <p:sp>
        <p:nvSpPr>
          <p:cNvPr id="10" name="Rettangolo 9"/>
          <p:cNvSpPr/>
          <p:nvPr/>
        </p:nvSpPr>
        <p:spPr>
          <a:xfrm>
            <a:off x="1187624" y="2420888"/>
            <a:ext cx="2908168" cy="338554"/>
          </a:xfrm>
          <a:prstGeom prst="rect">
            <a:avLst/>
          </a:prstGeom>
        </p:spPr>
        <p:txBody>
          <a:bodyPr wrap="none">
            <a:spAutoFit/>
          </a:bodyPr>
          <a:lstStyle/>
          <a:p>
            <a:r>
              <a:rPr lang="it-IT" sz="1600" dirty="0" smtClean="0">
                <a:latin typeface="Times New Roman" pitchFamily="18" charset="0"/>
                <a:cs typeface="Times New Roman" pitchFamily="18" charset="0"/>
              </a:rPr>
              <a:t>“m” è la massa del sistema fisico</a:t>
            </a:r>
            <a:endParaRPr lang="it-IT" sz="1600" dirty="0">
              <a:latin typeface="Times New Roman" pitchFamily="18" charset="0"/>
              <a:cs typeface="Times New Roman" pitchFamily="18" charset="0"/>
            </a:endParaRPr>
          </a:p>
        </p:txBody>
      </p:sp>
      <p:sp>
        <p:nvSpPr>
          <p:cNvPr id="634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63495" name="Object 7"/>
          <p:cNvGraphicFramePr>
            <a:graphicFrameLocks noChangeAspect="1"/>
          </p:cNvGraphicFramePr>
          <p:nvPr/>
        </p:nvGraphicFramePr>
        <p:xfrm>
          <a:off x="539552" y="2780928"/>
          <a:ext cx="504056" cy="416049"/>
        </p:xfrm>
        <a:graphic>
          <a:graphicData uri="http://schemas.openxmlformats.org/presentationml/2006/ole">
            <p:oleObj spid="_x0000_s63495" name="Equazione" r:id="rId7" imgW="203024" imgH="203024" progId="Equation.3">
              <p:embed/>
            </p:oleObj>
          </a:graphicData>
        </a:graphic>
      </p:graphicFrame>
      <p:sp>
        <p:nvSpPr>
          <p:cNvPr id="6349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 name="Rettangolo 14"/>
          <p:cNvSpPr/>
          <p:nvPr/>
        </p:nvSpPr>
        <p:spPr>
          <a:xfrm>
            <a:off x="1043608" y="2780928"/>
            <a:ext cx="4248472" cy="830997"/>
          </a:xfrm>
          <a:prstGeom prst="rect">
            <a:avLst/>
          </a:prstGeom>
        </p:spPr>
        <p:txBody>
          <a:bodyPr wrap="square">
            <a:spAutoFit/>
          </a:bodyPr>
          <a:lstStyle/>
          <a:p>
            <a:r>
              <a:rPr lang="it-IT" sz="1600" dirty="0" smtClean="0">
                <a:latin typeface="Times New Roman" pitchFamily="18" charset="0"/>
                <a:cs typeface="Times New Roman" pitchFamily="18" charset="0"/>
              </a:rPr>
              <a:t>è un operatore differenziale (detto “</a:t>
            </a:r>
            <a:r>
              <a:rPr lang="it-IT" sz="1600" dirty="0" err="1" smtClean="0">
                <a:latin typeface="Times New Roman" pitchFamily="18" charset="0"/>
                <a:cs typeface="Times New Roman" pitchFamily="18" charset="0"/>
              </a:rPr>
              <a:t>laplaciano</a:t>
            </a:r>
            <a:r>
              <a:rPr lang="it-IT" sz="1600" dirty="0" smtClean="0">
                <a:latin typeface="Times New Roman" pitchFamily="18" charset="0"/>
                <a:cs typeface="Times New Roman" pitchFamily="18" charset="0"/>
              </a:rPr>
              <a:t>” o “</a:t>
            </a:r>
            <a:r>
              <a:rPr lang="it-IT" sz="1600" dirty="0" err="1" smtClean="0">
                <a:latin typeface="Times New Roman" pitchFamily="18" charset="0"/>
                <a:cs typeface="Times New Roman" pitchFamily="18" charset="0"/>
              </a:rPr>
              <a:t>nabla</a:t>
            </a:r>
            <a:r>
              <a:rPr lang="it-IT" sz="1600" dirty="0" smtClean="0">
                <a:latin typeface="Times New Roman" pitchFamily="18" charset="0"/>
                <a:cs typeface="Times New Roman" pitchFamily="18" charset="0"/>
              </a:rPr>
              <a:t> quadro”) che coinvolge le derivate parziali seconde della funzione d’onda, più precisamente</a:t>
            </a:r>
            <a:endParaRPr lang="it-IT" sz="1600" dirty="0">
              <a:latin typeface="Times New Roman" pitchFamily="18" charset="0"/>
              <a:cs typeface="Times New Roman" pitchFamily="18" charset="0"/>
            </a:endParaRPr>
          </a:p>
        </p:txBody>
      </p:sp>
      <p:sp>
        <p:nvSpPr>
          <p:cNvPr id="635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63499" name="Object 11"/>
          <p:cNvGraphicFramePr>
            <a:graphicFrameLocks noChangeAspect="1"/>
          </p:cNvGraphicFramePr>
          <p:nvPr/>
        </p:nvGraphicFramePr>
        <p:xfrm>
          <a:off x="1259632" y="3717032"/>
          <a:ext cx="3384376" cy="1152128"/>
        </p:xfrm>
        <a:graphic>
          <a:graphicData uri="http://schemas.openxmlformats.org/presentationml/2006/ole">
            <p:oleObj spid="_x0000_s63499" name="Equazione" r:id="rId8" imgW="1701800" imgH="457200" progId="Equation.3">
              <p:embed/>
            </p:oleObj>
          </a:graphicData>
        </a:graphic>
      </p:graphicFrame>
      <p:sp>
        <p:nvSpPr>
          <p:cNvPr id="18" name="Rettangolo 17"/>
          <p:cNvSpPr/>
          <p:nvPr/>
        </p:nvSpPr>
        <p:spPr>
          <a:xfrm>
            <a:off x="251520" y="5013176"/>
            <a:ext cx="5760640" cy="369332"/>
          </a:xfrm>
          <a:prstGeom prst="rect">
            <a:avLst/>
          </a:prstGeom>
        </p:spPr>
        <p:txBody>
          <a:bodyPr wrap="square">
            <a:spAutoFit/>
          </a:bodyPr>
          <a:lstStyle/>
          <a:p>
            <a:r>
              <a:rPr lang="it-IT" dirty="0" smtClean="0"/>
              <a:t>“U” è l’eventuale potenziale esterno che agisce sul sistema</a:t>
            </a:r>
            <a:endParaRPr lang="it-IT" dirty="0"/>
          </a:p>
        </p:txBody>
      </p:sp>
      <p:sp>
        <p:nvSpPr>
          <p:cNvPr id="6350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63501" name="Object 13"/>
          <p:cNvGraphicFramePr>
            <a:graphicFrameLocks noChangeAspect="1"/>
          </p:cNvGraphicFramePr>
          <p:nvPr/>
        </p:nvGraphicFramePr>
        <p:xfrm>
          <a:off x="971600" y="5805264"/>
          <a:ext cx="3600400" cy="564257"/>
        </p:xfrm>
        <a:graphic>
          <a:graphicData uri="http://schemas.openxmlformats.org/presentationml/2006/ole">
            <p:oleObj spid="_x0000_s63501" name="Equazione" r:id="rId9" imgW="2184400" imgH="279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116738" name="Picture 2" descr="http://www.vialattea.net/spaw/image/orbitali_bohr.png"/>
          <p:cNvPicPr>
            <a:picLocks noChangeAspect="1" noChangeArrowheads="1"/>
          </p:cNvPicPr>
          <p:nvPr/>
        </p:nvPicPr>
        <p:blipFill>
          <a:blip r:embed="rId2" cstate="print"/>
          <a:srcRect/>
          <a:stretch>
            <a:fillRect/>
          </a:stretch>
        </p:blipFill>
        <p:spPr bwMode="auto">
          <a:xfrm>
            <a:off x="251520" y="260648"/>
            <a:ext cx="3384376" cy="2664296"/>
          </a:xfrm>
          <a:prstGeom prst="rect">
            <a:avLst/>
          </a:prstGeom>
          <a:noFill/>
        </p:spPr>
      </p:pic>
      <p:pic>
        <p:nvPicPr>
          <p:cNvPr id="116740" name="Picture 4" descr="http://www.depurazioneacquearrigoni.it/arsenico/immagini/utilizzo/tavola-periodica.png"/>
          <p:cNvPicPr>
            <a:picLocks noChangeAspect="1" noChangeArrowheads="1"/>
          </p:cNvPicPr>
          <p:nvPr/>
        </p:nvPicPr>
        <p:blipFill>
          <a:blip r:embed="rId3" cstate="print"/>
          <a:srcRect/>
          <a:stretch>
            <a:fillRect/>
          </a:stretch>
        </p:blipFill>
        <p:spPr bwMode="auto">
          <a:xfrm>
            <a:off x="3635896" y="260648"/>
            <a:ext cx="5338229" cy="2924163"/>
          </a:xfrm>
          <a:prstGeom prst="rect">
            <a:avLst/>
          </a:prstGeom>
          <a:noFill/>
        </p:spPr>
      </p:pic>
      <p:pic>
        <p:nvPicPr>
          <p:cNvPr id="116744" name="Picture 8" descr="http://www.bbc.co.uk/staticarchive/8dc8d062055afa560657abd7d9adfa986e85de81.gif"/>
          <p:cNvPicPr>
            <a:picLocks noChangeAspect="1" noChangeArrowheads="1"/>
          </p:cNvPicPr>
          <p:nvPr/>
        </p:nvPicPr>
        <p:blipFill>
          <a:blip r:embed="rId4" cstate="print"/>
          <a:srcRect/>
          <a:stretch>
            <a:fillRect/>
          </a:stretch>
        </p:blipFill>
        <p:spPr bwMode="auto">
          <a:xfrm>
            <a:off x="683568" y="3861048"/>
            <a:ext cx="2594827" cy="2585710"/>
          </a:xfrm>
          <a:prstGeom prst="rect">
            <a:avLst/>
          </a:prstGeom>
          <a:noFill/>
        </p:spPr>
      </p:pic>
      <p:pic>
        <p:nvPicPr>
          <p:cNvPr id="116746" name="Picture 10" descr="http://www.impiantidisicurezza.it/sites/default/files/images/Storia/CE.jpg"/>
          <p:cNvPicPr>
            <a:picLocks noChangeAspect="1" noChangeArrowheads="1"/>
          </p:cNvPicPr>
          <p:nvPr/>
        </p:nvPicPr>
        <p:blipFill>
          <a:blip r:embed="rId5" cstate="print"/>
          <a:srcRect/>
          <a:stretch>
            <a:fillRect/>
          </a:stretch>
        </p:blipFill>
        <p:spPr bwMode="auto">
          <a:xfrm>
            <a:off x="3851920" y="3645024"/>
            <a:ext cx="4680520" cy="29253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wheel(4)">
                                      <p:cBhvr>
                                        <p:cTn id="7" dur="1000"/>
                                        <p:tgtEl>
                                          <p:spTgt spid="1167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6740"/>
                                        </p:tgtEl>
                                        <p:attrNameLst>
                                          <p:attrName>style.visibility</p:attrName>
                                        </p:attrNameLst>
                                      </p:cBhvr>
                                      <p:to>
                                        <p:strVal val="visible"/>
                                      </p:to>
                                    </p:set>
                                    <p:animEffect transition="in" filter="dissolve">
                                      <p:cBhvr>
                                        <p:cTn id="12" dur="500"/>
                                        <p:tgtEl>
                                          <p:spTgt spid="1167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6744"/>
                                        </p:tgtEl>
                                        <p:attrNameLst>
                                          <p:attrName>style.visibility</p:attrName>
                                        </p:attrNameLst>
                                      </p:cBhvr>
                                      <p:to>
                                        <p:strVal val="visible"/>
                                      </p:to>
                                    </p:set>
                                    <p:animEffect transition="in" filter="dissolve">
                                      <p:cBhvr>
                                        <p:cTn id="17" dur="500"/>
                                        <p:tgtEl>
                                          <p:spTgt spid="11674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6746"/>
                                        </p:tgtEl>
                                        <p:attrNameLst>
                                          <p:attrName>style.visibility</p:attrName>
                                        </p:attrNameLst>
                                      </p:cBhvr>
                                      <p:to>
                                        <p:strVal val="visible"/>
                                      </p:to>
                                    </p:set>
                                    <p:animEffect transition="in" filter="checkerboard(across)">
                                      <p:cBhvr>
                                        <p:cTn id="22" dur="500"/>
                                        <p:tgtEl>
                                          <p:spTgt spid="116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8100000" scaled="1"/>
          <a:tileRect/>
        </a:gradFill>
        <a:effectLst/>
      </p:bgPr>
    </p:bg>
    <p:spTree>
      <p:nvGrpSpPr>
        <p:cNvPr id="1" name=""/>
        <p:cNvGrpSpPr/>
        <p:nvPr/>
      </p:nvGrpSpPr>
      <p:grpSpPr>
        <a:xfrm>
          <a:off x="0" y="0"/>
          <a:ext cx="0" cy="0"/>
          <a:chOff x="0" y="0"/>
          <a:chExt cx="0" cy="0"/>
        </a:xfrm>
      </p:grpSpPr>
      <p:pic>
        <p:nvPicPr>
          <p:cNvPr id="119810" name="Picture 2" descr="http://www.publiteconline.it/applicazioni-laser/media/k2/items/cache/da89514e409822180ac867ab6712269d_XL.jpg"/>
          <p:cNvPicPr>
            <a:picLocks noChangeAspect="1" noChangeArrowheads="1"/>
          </p:cNvPicPr>
          <p:nvPr/>
        </p:nvPicPr>
        <p:blipFill>
          <a:blip r:embed="rId2" cstate="print"/>
          <a:srcRect/>
          <a:stretch>
            <a:fillRect/>
          </a:stretch>
        </p:blipFill>
        <p:spPr bwMode="auto">
          <a:xfrm>
            <a:off x="539552" y="260648"/>
            <a:ext cx="4066289" cy="3289177"/>
          </a:xfrm>
          <a:prstGeom prst="rect">
            <a:avLst/>
          </a:prstGeom>
          <a:noFill/>
        </p:spPr>
      </p:pic>
      <p:pic>
        <p:nvPicPr>
          <p:cNvPr id="119812" name="Picture 4" descr="http://cdn.medicinalive.com/wp-content/uploads/2011/09/chirurgia-laser-miopia.jpg"/>
          <p:cNvPicPr>
            <a:picLocks noChangeAspect="1" noChangeArrowheads="1"/>
          </p:cNvPicPr>
          <p:nvPr/>
        </p:nvPicPr>
        <p:blipFill>
          <a:blip r:embed="rId3" cstate="print"/>
          <a:srcRect/>
          <a:stretch>
            <a:fillRect/>
          </a:stretch>
        </p:blipFill>
        <p:spPr bwMode="auto">
          <a:xfrm>
            <a:off x="5076056" y="260648"/>
            <a:ext cx="3772874" cy="2520280"/>
          </a:xfrm>
          <a:prstGeom prst="rect">
            <a:avLst/>
          </a:prstGeom>
          <a:noFill/>
        </p:spPr>
      </p:pic>
      <p:pic>
        <p:nvPicPr>
          <p:cNvPr id="119814" name="Picture 6" descr="http://cdn4.explainthatstuff.com/insidecdplayer.jpg"/>
          <p:cNvPicPr>
            <a:picLocks noChangeAspect="1" noChangeArrowheads="1"/>
          </p:cNvPicPr>
          <p:nvPr/>
        </p:nvPicPr>
        <p:blipFill>
          <a:blip r:embed="rId4" cstate="print"/>
          <a:srcRect/>
          <a:stretch>
            <a:fillRect/>
          </a:stretch>
        </p:blipFill>
        <p:spPr bwMode="auto">
          <a:xfrm>
            <a:off x="971600" y="4005064"/>
            <a:ext cx="3333750" cy="2505076"/>
          </a:xfrm>
          <a:prstGeom prst="rect">
            <a:avLst/>
          </a:prstGeom>
          <a:noFill/>
        </p:spPr>
      </p:pic>
      <p:pic>
        <p:nvPicPr>
          <p:cNvPr id="119816" name="Picture 8" descr="http://img.logismarket.it/ip/snap-hardware-powerscan-m8300-1d-powerscan-pm8300-il-pm8300-e-lo-scanner-cordless-base-il-pm8300-d-comprende-il-display-ed-un-tastierino-a-3-tasti-il-pm8300-dk-e-la-versione-con-display-e-tastiera-comple-793350-FGR.jpg"/>
          <p:cNvPicPr>
            <a:picLocks noChangeAspect="1" noChangeArrowheads="1"/>
          </p:cNvPicPr>
          <p:nvPr/>
        </p:nvPicPr>
        <p:blipFill>
          <a:blip r:embed="rId5" cstate="print"/>
          <a:srcRect/>
          <a:stretch>
            <a:fillRect/>
          </a:stretch>
        </p:blipFill>
        <p:spPr bwMode="auto">
          <a:xfrm>
            <a:off x="5004048" y="2924944"/>
            <a:ext cx="3952875"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blinds(horizontal)">
                                      <p:cBhvr>
                                        <p:cTn id="7" dur="500"/>
                                        <p:tgtEl>
                                          <p:spTgt spid="1198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19812"/>
                                        </p:tgtEl>
                                        <p:attrNameLst>
                                          <p:attrName>style.visibility</p:attrName>
                                        </p:attrNameLst>
                                      </p:cBhvr>
                                      <p:to>
                                        <p:strVal val="visible"/>
                                      </p:to>
                                    </p:set>
                                    <p:anim calcmode="lin" valueType="num">
                                      <p:cBhvr additive="base">
                                        <p:cTn id="12" dur="500" fill="hold"/>
                                        <p:tgtEl>
                                          <p:spTgt spid="119812"/>
                                        </p:tgtEl>
                                        <p:attrNameLst>
                                          <p:attrName>ppt_x</p:attrName>
                                        </p:attrNameLst>
                                      </p:cBhvr>
                                      <p:tavLst>
                                        <p:tav tm="0">
                                          <p:val>
                                            <p:strVal val="1+#ppt_w/2"/>
                                          </p:val>
                                        </p:tav>
                                        <p:tav tm="100000">
                                          <p:val>
                                            <p:strVal val="#ppt_x"/>
                                          </p:val>
                                        </p:tav>
                                      </p:tavLst>
                                    </p:anim>
                                    <p:anim calcmode="lin" valueType="num">
                                      <p:cBhvr additive="base">
                                        <p:cTn id="13" dur="500" fill="hold"/>
                                        <p:tgtEl>
                                          <p:spTgt spid="11981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19814"/>
                                        </p:tgtEl>
                                        <p:attrNameLst>
                                          <p:attrName>style.visibility</p:attrName>
                                        </p:attrNameLst>
                                      </p:cBhvr>
                                      <p:to>
                                        <p:strVal val="visible"/>
                                      </p:to>
                                    </p:set>
                                    <p:animEffect transition="in" filter="wheel(4)">
                                      <p:cBhvr>
                                        <p:cTn id="18" dur="1000"/>
                                        <p:tgtEl>
                                          <p:spTgt spid="1198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nodeType="clickEffect">
                                  <p:stCondLst>
                                    <p:cond delay="0"/>
                                  </p:stCondLst>
                                  <p:childTnLst>
                                    <p:set>
                                      <p:cBhvr>
                                        <p:cTn id="22" dur="1" fill="hold">
                                          <p:stCondLst>
                                            <p:cond delay="0"/>
                                          </p:stCondLst>
                                        </p:cTn>
                                        <p:tgtEl>
                                          <p:spTgt spid="119816"/>
                                        </p:tgtEl>
                                        <p:attrNameLst>
                                          <p:attrName>style.visibility</p:attrName>
                                        </p:attrNameLst>
                                      </p:cBhvr>
                                      <p:to>
                                        <p:strVal val="visible"/>
                                      </p:to>
                                    </p:set>
                                    <p:anim calcmode="lin" valueType="num">
                                      <p:cBhvr additive="base">
                                        <p:cTn id="23" dur="500" fill="hold"/>
                                        <p:tgtEl>
                                          <p:spTgt spid="119816"/>
                                        </p:tgtEl>
                                        <p:attrNameLst>
                                          <p:attrName>ppt_x</p:attrName>
                                        </p:attrNameLst>
                                      </p:cBhvr>
                                      <p:tavLst>
                                        <p:tav tm="0">
                                          <p:val>
                                            <p:strVal val="1+#ppt_w/2"/>
                                          </p:val>
                                        </p:tav>
                                        <p:tav tm="100000">
                                          <p:val>
                                            <p:strVal val="#ppt_x"/>
                                          </p:val>
                                        </p:tav>
                                      </p:tavLst>
                                    </p:anim>
                                    <p:anim calcmode="lin" valueType="num">
                                      <p:cBhvr additive="base">
                                        <p:cTn id="24" dur="500" fill="hold"/>
                                        <p:tgtEl>
                                          <p:spTgt spid="1198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2700000" scaled="0"/>
        </a:gradFill>
        <a:effectLst/>
      </p:bgPr>
    </p:bg>
    <p:spTree>
      <p:nvGrpSpPr>
        <p:cNvPr id="1" name=""/>
        <p:cNvGrpSpPr/>
        <p:nvPr/>
      </p:nvGrpSpPr>
      <p:grpSpPr>
        <a:xfrm>
          <a:off x="0" y="0"/>
          <a:ext cx="0" cy="0"/>
          <a:chOff x="0" y="0"/>
          <a:chExt cx="0" cy="0"/>
        </a:xfrm>
      </p:grpSpPr>
      <p:pic>
        <p:nvPicPr>
          <p:cNvPr id="120834" name="Picture 2" descr="http://e-ducativa.catedu.es/44700165/aula/archivos/repositorio/1000/1136/html/ECAT-Exact-HR--PET-Scanner.jpg"/>
          <p:cNvPicPr>
            <a:picLocks noChangeAspect="1" noChangeArrowheads="1"/>
          </p:cNvPicPr>
          <p:nvPr/>
        </p:nvPicPr>
        <p:blipFill>
          <a:blip r:embed="rId2" cstate="print"/>
          <a:srcRect/>
          <a:stretch>
            <a:fillRect/>
          </a:stretch>
        </p:blipFill>
        <p:spPr bwMode="auto">
          <a:xfrm>
            <a:off x="3779912" y="2780928"/>
            <a:ext cx="5040560" cy="3784526"/>
          </a:xfrm>
          <a:prstGeom prst="rect">
            <a:avLst/>
          </a:prstGeom>
          <a:noFill/>
        </p:spPr>
      </p:pic>
      <p:pic>
        <p:nvPicPr>
          <p:cNvPr id="120836" name="Picture 4" descr="http://www.studiomedicodeiuliis.it/images/extra/sala_risonanza/ris0.jpg"/>
          <p:cNvPicPr>
            <a:picLocks noChangeAspect="1" noChangeArrowheads="1"/>
          </p:cNvPicPr>
          <p:nvPr/>
        </p:nvPicPr>
        <p:blipFill>
          <a:blip r:embed="rId3" cstate="print"/>
          <a:srcRect/>
          <a:stretch>
            <a:fillRect/>
          </a:stretch>
        </p:blipFill>
        <p:spPr bwMode="auto">
          <a:xfrm>
            <a:off x="251520" y="116632"/>
            <a:ext cx="5200650" cy="2495551"/>
          </a:xfrm>
          <a:prstGeom prst="rect">
            <a:avLst/>
          </a:prstGeom>
          <a:noFill/>
        </p:spPr>
      </p:pic>
      <p:sp>
        <p:nvSpPr>
          <p:cNvPr id="4" name="CasellaDiTesto 3"/>
          <p:cNvSpPr txBox="1"/>
          <p:nvPr/>
        </p:nvSpPr>
        <p:spPr>
          <a:xfrm>
            <a:off x="5724128" y="980728"/>
            <a:ext cx="3061672" cy="646331"/>
          </a:xfrm>
          <a:prstGeom prst="rect">
            <a:avLst/>
          </a:prstGeom>
          <a:noFill/>
        </p:spPr>
        <p:txBody>
          <a:bodyPr wrap="none" rtlCol="0">
            <a:spAutoFit/>
          </a:bodyPr>
          <a:lstStyle/>
          <a:p>
            <a:pPr algn="ctr"/>
            <a:r>
              <a:rPr lang="it-IT" dirty="0" smtClean="0">
                <a:solidFill>
                  <a:srgbClr val="FF0000"/>
                </a:solidFill>
                <a:latin typeface="Times New Roman" pitchFamily="18" charset="0"/>
                <a:cs typeface="Times New Roman" pitchFamily="18" charset="0"/>
              </a:rPr>
              <a:t>NMR</a:t>
            </a:r>
          </a:p>
          <a:p>
            <a:pPr algn="ctr"/>
            <a:r>
              <a:rPr lang="it-IT" dirty="0" smtClean="0">
                <a:solidFill>
                  <a:srgbClr val="FF0000"/>
                </a:solidFill>
                <a:latin typeface="Times New Roman" pitchFamily="18" charset="0"/>
                <a:cs typeface="Times New Roman" pitchFamily="18" charset="0"/>
              </a:rPr>
              <a:t>Risonanza Magnetica Nucleare</a:t>
            </a:r>
            <a:endParaRPr lang="it-IT" dirty="0">
              <a:solidFill>
                <a:srgbClr val="FF0000"/>
              </a:solidFill>
              <a:latin typeface="Times New Roman" pitchFamily="18" charset="0"/>
              <a:cs typeface="Times New Roman" pitchFamily="18" charset="0"/>
            </a:endParaRPr>
          </a:p>
        </p:txBody>
      </p:sp>
      <p:sp>
        <p:nvSpPr>
          <p:cNvPr id="5" name="CasellaDiTesto 4"/>
          <p:cNvSpPr txBox="1"/>
          <p:nvPr/>
        </p:nvSpPr>
        <p:spPr>
          <a:xfrm>
            <a:off x="323528" y="4293096"/>
            <a:ext cx="3198681" cy="923330"/>
          </a:xfrm>
          <a:prstGeom prst="rect">
            <a:avLst/>
          </a:prstGeom>
          <a:noFill/>
        </p:spPr>
        <p:txBody>
          <a:bodyPr wrap="square" rtlCol="0">
            <a:spAutoFit/>
          </a:bodyPr>
          <a:lstStyle/>
          <a:p>
            <a:pPr algn="ctr"/>
            <a:r>
              <a:rPr lang="it-IT" dirty="0" smtClean="0">
                <a:solidFill>
                  <a:srgbClr val="FF0000"/>
                </a:solidFill>
                <a:latin typeface="Times New Roman" pitchFamily="18" charset="0"/>
                <a:cs typeface="Times New Roman" pitchFamily="18" charset="0"/>
              </a:rPr>
              <a:t>PET</a:t>
            </a:r>
          </a:p>
          <a:p>
            <a:pPr algn="ctr"/>
            <a:r>
              <a:rPr lang="it-IT" dirty="0" smtClean="0">
                <a:solidFill>
                  <a:srgbClr val="FF0000"/>
                </a:solidFill>
                <a:latin typeface="Times New Roman" pitchFamily="18" charset="0"/>
                <a:cs typeface="Times New Roman" pitchFamily="18" charset="0"/>
              </a:rPr>
              <a:t>Tomografia ad Emissione di Positroni</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836"/>
                                        </p:tgtEl>
                                        <p:attrNameLst>
                                          <p:attrName>style.visibility</p:attrName>
                                        </p:attrNameLst>
                                      </p:cBhvr>
                                      <p:to>
                                        <p:strVal val="visible"/>
                                      </p:to>
                                    </p:set>
                                    <p:animEffect transition="in" filter="fade">
                                      <p:cBhvr>
                                        <p:cTn id="7" dur="1000"/>
                                        <p:tgtEl>
                                          <p:spTgt spid="1208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0834"/>
                                        </p:tgtEl>
                                        <p:attrNameLst>
                                          <p:attrName>style.visibility</p:attrName>
                                        </p:attrNameLst>
                                      </p:cBhvr>
                                      <p:to>
                                        <p:strVal val="visible"/>
                                      </p:to>
                                    </p:set>
                                    <p:animEffect transition="in" filter="fade">
                                      <p:cBhvr>
                                        <p:cTn id="18" dur="1000"/>
                                        <p:tgtEl>
                                          <p:spTgt spid="12083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6738" name="AutoShape 2" descr="data:image/jpeg;base64,/9j/4AAQSkZJRgABAQAAAQABAAD/2wCEAAkGBxQQEhUUEBQVFRUXFRQUFRUVFBQUFBUVFRQWFhQUFRQYHCggGBolHRQUITEhJSkrLi4uFx8zODMsNygtLisBCgoKDg0OFxAQGiwkHBwsLCwsLCwsLCwsLCwsLCwsLCwsLCwsLCwsLCwsLCwsLCwsLCwsLCwsLCwsLCwsLCwsLP/AABEIALcBFAMBIgACEQEDEQH/xAAbAAACAgMBAAAAAAAAAAAAAAAAAQIEAwUGB//EAD0QAAEDAQUFBgQDBwQDAAAAAAEAAhEDBBIhMUEFUWFxgQYTIpGhwTKx0fBCUnIHFCNigpLxM6Ky0iRT4f/EABkBAQEBAQEBAAAAAAAAAAAAAAABAgMEBf/EACARAQEAAgMBAQEBAQEAAAAAAAABAhEDEiExQVEisRP/2gAMAwEAAhEDEQA/APNmBZmBY2BZWrm6xMKQKiEwoqYKmVjCmiJBSCiEworIEjSBQ0qbROSDC6yjTBSoWqtSP8Oo4ciVurBsY1Bee663f843n04rY069ks/wfxHiMPjJnh/kKsWsOx+0m0MLoLxvP1XW0O1VYNF+z1HO1ODW9JXOnadoqmGNFNu/CegEgKJoO/HUc46xlyk4FajFkdO3tW78dB4/T4vkFYo9oKT87zf1NI+S5Km5jYLmvPF1QAcoAgKf7y38pjfN7rAhXadXbMtDXiWuBG8GUFcYyswm80lp/M0x5j6q/Y9uFph5Dm/mGY/U3OOIlNmm/cFjeMFOlVDxIKKgwUpFQBSAQApQvM6lCaaECQmhAkJoQJCEIEhCFUJQeFkUXIKzmoWQhCqPGmqYUQmCuromEwohMFBkCmsQKySiJJqIKC5QTBW2oBlnZfrETnB9Bz+S1zHCkzvXx/I06nO8eCybPsr7S8VK54tbAho/NB/Flyw5LUiWswr1rW7AFrDgBiCQNzdAPLDFdBs7YwEQATmSIHr749VGyA3oYA0DF7nZACN/xHjkDgBKs1LQX+GnMbogniT7JaklrPUuN8IIMD+kb/1dfJa200r5w++Cv0rHdHjcB1E+SzUqLDg0E8g4rPZuYNZZ6I+qzOs0jAeWK2Nms7QfxD+lyuizsjEkHjOPMFTbUxc26yk8Docj0PsVTttkqESAZG7D0GvJda6zyBkRgZ1H37qxRsgjTKVdnRwWzu1NWyvh4luMh2cDMgr0LZu0adpp36RkajVp3FabbfZ9lZpkAGIBhcEyrX2ZWGMNjDA3XNkyCNeS1vbllhp61CcLXbD2sy1Uw9uB/E3cfotivPVCSaECQmkgEISRAhCECQhJUCRQkUESE0k0R4sXKIcsbikCu7e2a+jvFhlOUNswqKQqLAm1Bm71ZrG2+4bhn7BUlstmNF17jMARhmS6BHTP/Kgztp98+XA3GkNGAhzs8tTOQ3mTABXQ067WtutAEAZkmD+Zx1001wC1FimLxgCS1g0YPxQNd06mdTKVe2ZhozwjPlJVZbyxONQ3GzGEnKTp0GOC3dKlcIZSEu/E7RvVarZFMsaADjHiPNdHZGYDuxhq44A9VztdpE7Ns5oOPjdmScfTIK8MMMBwzVemDocNYkf/AE+issbwHWPkptuRDFxzB6TPDBY3Xm7y3cbpjlKtFw1PsoO8+hVNKndA4iOQERxG5WKIwx0w8lJtOFIE6BFk0x1VpNu7JZaGFjuh1adCt7UB4KtWaeHqs70WbeedmRUstr7vT4HDQ/lP3vXpLTP397lz20qLRUbVIxGB9j0WxsVta6Bkea1Z2m3mvl02MJJhBXIJJNJUCSaSIEkIKBJJqKAKRTlRKoSaRQg8QKEFJd1NNRTQSTYVBZKIkopLdbKHgGsvOH6WiMeZJ/pWpoWdz3QB55LoadMU6d0GeWrjhA3DCfVErHbqzRDW6CJ3feSpWPEjnmfv7lSrsgS74jhy3K1ZKAN0AZccCd5PRXTLrdnU5YLo5mM10FjiAMzpuC1Wz2gUwOGmEq5YycRMAZn2XHJ6MW2OAxMDh9VG8zfPU+yVJhOTRzd9ysgvDMtHms7dNFfH4fQKJeRm1x6LLedoWnqUnF2o8iqukO9OjCkKb3DE3eWJUmuM7uaVQAfESeAwCghVptGbj1KpvqDQ+6ulwGTR6Ku951cAlhbGq2i2WETOG6FxlLaxa4CYXbV7Qxxuh0leY7blr3AaOI8iunH8sefl+yvU9i7R71gnl13FbSVwPY633sDq0HqMPlC7ay17w4jA/Vc8pqsM6SZUVAISQgEkJFECimkgFEppFUJCSEHiKEkLupoSQgkFasVG8YgnlmoWOgHnGQNTIAHmFt7FbmMB7pt1sYvJMk+/QDLJBs7Ds+nSaS8OkZNgNc4nmTA54KntLajWGSBeAusYJIbxJOZjCdZVCvtE1CRT8IzLteLifYZLVWi0tZi0XnfzbuA5yrIzatvrucbzz4z8LRk0auPpxK6DZTcssMeZ3lcnYxJLnugziDIPCDEFdlsOlJBwjCAPmVaR0uz8RGWGHPitnZnhol2nzVCytujHVYLVV3Sc158rt6cZpZtnacgwxuGROnnqsbO1dMf6ghVDWaBEAQtfV2ZRrTecL2cBxnySLquis+36b/gI44+yuG3SuCfsfujepOBjSYVqhtqPC+QRoQtWLjf67P8AeFGraJjHAZrSWbaDHZvAHNUtr7bFPw0/EcgB9Vlutntba4pjXkM5XMu2vaK7vAIHNKhcqEurvvOzuNOA5kYnorFXa1FgikGg5fBA/wBzgVpyur+rtks5aAX4Hn7rk+1Tml7zkSZnSSJn5roTaaj/AMLDhM95GB3Q0qptKxGq0/wqd6ML1SqThGV27wWsPrnyTzxp+xtt7uqL2+MfkvT7FHeEA4EXh0+/ReUWmkaJY5zGgFoILRAcc/S9HRdl2St77Q+m5xN0SBuJDYIlTOfrnHcyolMqJXJSRKSSiGkhJVQkhIoCVElCRVQpQlKEHiSEJLupppIQZmPN27oXtnrnPkErS85aNwA9+qxgq06zlzS7CC4D5lWJULGyQBq4gHlOXJbt/Z4mBdbhhjJJ46RqtPQrCnBGJaWnhAMyN+S9SdRDrjxqZBjRzZCxnbHbhxl24Gp2fpg5Oa8ZgOwcM8s1ZobBpiC6mH5SW3muGubSun221rLrnEBwcG5QSHHKecLHsg+Pxfensp28LxyVChsejdN11VnJ7jH90rU2umyk6O+tBgHN4/6rt2tbGGByPFU9o2BtRhBAzGN3GJxxlY3W+scRSqta4FnePOgL6hJPKYUdpW+0XgajXlpBEOyBxgeKcAYMa8F2Fm2YxuYA3b+av07NeyMgfmj3zW8azlI89stOrUBd3TSJ/wDXTjjjdVs2Q3Z7qDIwusAjoF3FSyMA8VRvr6ACFr7fYPBgTiRH0+96tpJ4wdlLI17H4wC83QHPLgAGnwumQJJyhUe1GzGUqtMkOcHPDXXnPMknAG844HALqOzNg7oRmZLieJMxy06I7XbN75hAwObTucMWlc5fXS4/5cxU2RUeCPCwEQAIN3jhqtVS7I1C8X6sgRMSTAyABGAXVUaXhbdGQAjGRGmCsUzjn6FdOzHSX2ucpbHdSfFMkjQHfrK2dssrmsBcIcJ6yPqB5Lc2eiL33n9lRtTA97W7zj0x+izv1nL45PtHRa+zUS2BjdcCMWPaPE0joDyXRdjNn9zZaQI8Ti6qZ0vSR6Eeax9ptnQGPZk11M1gIhzGH4uYE9J4LoqQAAjcI5LNvjik5QKZKgVlTSlCSIJSSKSBlRKEiqoSKEiiEmooQeKJIKS9CmiUkIqS3mzHMfRuOMGYHEjEdDMLQrNSqwCN6JWe0UIBH3B+S7TsRtnvKQo1D4qBbGPxUSYaf6SY5QuO/eHEDX1x4/VPZFtFC0sqGA0nu6uAju34OngJB6KWbi4Zdbt6fb7E2o8h+LYd9JWrp0+6DDM5475OHyVirTqXwwSTBh8w0t3zjjwVFtCrTBFeILr1MzJx+IfLzXLfj0ZN1Qrz9FtaTQ4Y5R1lc7SkK/ZrVhmsWLPWwrjDETGoA+vsqrhJjH+0nokyq5xV2z0ccT9VqVesYKdmawTck6ZYcgqtrt4DgCAXHEAZN5rZW+1CkwkZrTbPc0OeapAcTrxE+6LI3Oza0YqztQS2eC1dC0snByuWq3sugE80itHQPjIymP6ldc06FvUH6rWi203u7sHxSSI0Wwsda8IdmMFKkiFS+B8Q6BVTPeNgm9nKt2psAkc1zG17W5lWjdN0l4x03QeBmEk3WOS6juqNQVGyRwI45EKnsoll+i4z3ZFzf3Tvg5xBb/SrVlYQMcznuyVXaAuPp1Roe7f+h+R6Ou+ZR5l4lRQUlASlKEpQBKSCkgCkUEpEqgUSmkUQkJShB4okhC9CmhJCBqTHR/gH5qCYQZ6dc5QDOGUfJZKlMEOEYAEndhoFXp7zp81bbaA5pF0CeeM6QShXX9g9v9+wUauNSkBdJMl9PKTvIkA9CuptdkFQERy4GMCF43RY+g8VKZLS3I6jhG5dC3t7Wa0h9MExgQSAcxiNMljLD3cdMOSa1XZtALQVjpuVLs1bO/szHGJuweYJB+Su1KcLlXSf1esdXLnjKvfvUfeK0RqlscVJ9YxwSOkrPaK/eVADkMfosG1tmiscS4GAJa6CRxWPZ7plztcemi2TrSwwtSJc3JVth1qAvWeo5w1Y8zP6XKrQq2qsYuOaBgSfqV2VR14Yclja0N1jeteOc7X4qbB2SKUuOLziTn0V2tVDH8/mEC1Bg08wqNqtIqCMJBBHOcR81it45WNhWtPhx3KnsCzNq16jngOaxrQAROJdIPS6laKBDYx/yth2YpBjHOObzA5Nn3JSTbnzXTdlV7bQ7xjmH8TSPMYFZXVgM1iqWtrRJOCkjhtisFbvKTHHMtE88j6ysyo7EqB1Brhk4veP0ve5zfQhXSUs0CUJSkoppISQCRQkSqgSJQVEoBCUoQeKISQvQpoSQgaYUUwgkX4AaD3z++CdPNQTBQbelQZd8b8MiIl36Wg/PFazaVME+EQMAPdZaTS7xHQYAfeASpkQA7HWdx1HySM1uewm0LhfScdb7fIBwHoeq7anUDsF5d3Vx3eNkEGRBw5LrthbYvkB+BXPPH9jtx5earo61GenurVOygiDuSp1RCT7QI6Lk7Ro69GqHltMtuSQCeGikbHaj8LmYcMR6rdUbOTTa7znj8lYYcMgDrxV7NTxx1q2VbHHCs4fpa2PVVx2WtVSO9tFQjmG/JdXVe9vwrETUOZxW+x5fz/rX2HsqymJqOc7m9x91cp7OZTcHNaBHqs9JjtSSrIZM8o91i5Fu0LdUBAPL5qhsqgaD3VHlz703Z+FjSZho0Va31y0Y5CSTwbj7Kn2V2pZ7QLlqYC+fC55L2kHIQ4kNjhgtYy6tefms8b63doaLcLwJ/KPE7+0Yqq1rrZg4GnR1n/UqD8sD4GnXU5QFs6uz6eTGNA3AAD0V6hZQ0ZKbkckbO1rRdasyBTATKluxFJMpKBIlCSKEihIqoSRKZUUCQhCDxRCEl6FSSQhAJhJCBoSQgYVmhiIOSqqzZypRkd4cxLd+7nw4rPTfBBG8RHHAQkBKVGzxXoMH4q1Mlugh4P3yVk2W6dZYdokiHfEMDxhXqNWcScJWj2vRLaz4w8U+eKqC2OAwPRcrh7p2mfm3pVhrtc2Af8ACzuoA5LgNi7c7vwuy5rqqW22wIPusXGx1xylbM2Ruqg6zMGnqVRqbZaMcPpyWvftmTAMDfmrpvcjdVGtBCp2+uGNJOgK1tfbTW5GeKjY3uquDnZZge5WseO5Vz5OSSI7Isb6wL6wht11xpzMjMjQLhLRZzZqzqegMt/Scvp0Xr1kZPJcD+0Ox3KrHjUFp6Yj3XtnHMcfHz7lu+sNj7Q1mAAVSIyycOoIW+svbJ4b/FptcfzNddB6Yrg6b1ao14+i53DG/Ybr03ZnaCjXwBuO/K6B5HIrZXxvHmF5EXiZBgoNoO/1XO8M/Gu716EiF5bY9uVafw1HDhMjyOC3Fn7aVAIcGu4nA+hWLw38Xs7mFEhcnQ7aY+NjY/lJB9VtbN2moPzvN5iR6LN48p+L2jbEKJUWWum74XtM5eIfJZCFhWNIqZCgQgihCaDxOUKIKa9AaEkIGhJCBolWLNYKlTFrcPzHBvnr0W1obOp0/j8buPwjpr1WpjalykaqyWN9U+Bs7ycGjmStvZ9kBgmo+eDP+zvop1LYBgMhpgB5KrUtBdqt9Ix2tWnVmtwY0Djr1OaxbCF+32cHSp8muPsq5Ks9knf+dRJ/M71aW+6qO67U7JkCszk72K4itRdeMAr17uw4FrhLXCCFwm1LKaNU03c2n8zdCFjlw1/qO3FlvyuYp0TexTrWk08ieWi290TK0FvBdUwGA+eq5R0sQr7UqDL6qVltlR+JdgNwCpW0YQt1snY9R4Aa0knThvWkZNmUTUdLzIGmnJdpsmjecAsGy+zj2AX4aPMrorJZW0xDfPVenj49fXnzy2zDBcX+0ijNJrtzx64e67JxxXO/tBpf+G87iz/mF2s8rn+vMaLlllVqZVhq8zZnHmoEqaVQaoIXkFySIUEmuWRtaN6wwnCotttR3roLL2vqsYGw10ZEyT81yqYKlkv0+PQdndrWPH8UXTvGI8lubHtGlW/03gndkfIrycPWSlaS0yDBXO8WN+L2r10tQvMWberAQKrvMoWP/G/1e7mgUwUIW2jTSQithYtkVKuODW/mJB8gMVs6WzqVLEy8/wA2X9v1QhdZjHLLK7K020lU6lclCERhvKbUIRRVKtdlhNqaRpB/3tQhWfR7LTMhVtrbLbaWQcHtxY7cd3IpIXaSWarO9OKqWci8HgBzZBAyVFtiAunXXrimheGzVse37Iw1rA15xHJd72Z2Z3NFrn/G4AnWBoEIXfgk3tx5r42hCCEkL1vOxxitJ+0QRYX86f8AzCEKX5Un15IxWWJIXldU1GUIRGN2CAhCgkhCEAhCEAokoQqIlyEI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6740" name="AutoShape 4" descr="data:image/jpeg;base64,/9j/4AAQSkZJRgABAQAAAQABAAD/2wCEAAkGBxQQEhUUEBQVFRUXFRQUFRUVFBQUFBUVFRQWFhQUFRQYHCggGBolHRQUITEhJSkrLi4uFx8zODMsNygtLisBCgoKDg0OFxAQGiwkHBwsLCwsLCwsLCwsLCwsLCwsLCwsLCwsLCwsLCwsLCwsLCwsLCwsLCwsLCwsLCwsLCwsLP/AABEIALcBFAMBIgACEQEDEQH/xAAbAAACAgMBAAAAAAAAAAAAAAAAAQIEAwUGB//EAD0QAAEDAQUFBgQDBwQDAAAAAAEAAhEDBBIhMUEFUWFxgQYTIpGhwTKx0fBCUnIHFCNigpLxM6Ky0iRT4f/EABkBAQEBAQEBAAAAAAAAAAAAAAABAgMEBf/EACARAQEAAgMBAQEBAQEAAAAAAAABAhEDEiExQVEisRP/2gAMAwEAAhEDEQA/APNmBZmBY2BZWrm6xMKQKiEwoqYKmVjCmiJBSCiEworIEjSBQ0qbROSDC6yjTBSoWqtSP8Oo4ciVurBsY1Bee663f843n04rY069ks/wfxHiMPjJnh/kKsWsOx+0m0MLoLxvP1XW0O1VYNF+z1HO1ODW9JXOnadoqmGNFNu/CegEgKJoO/HUc46xlyk4FajFkdO3tW78dB4/T4vkFYo9oKT87zf1NI+S5Km5jYLmvPF1QAcoAgKf7y38pjfN7rAhXadXbMtDXiWuBG8GUFcYyswm80lp/M0x5j6q/Y9uFph5Dm/mGY/U3OOIlNmm/cFjeMFOlVDxIKKgwUpFQBSAQApQvM6lCaaECQmhAkJoQJCEIEhCFUJQeFkUXIKzmoWQhCqPGmqYUQmCuromEwohMFBkCmsQKySiJJqIKC5QTBW2oBlnZfrETnB9Bz+S1zHCkzvXx/I06nO8eCybPsr7S8VK54tbAho/NB/Flyw5LUiWswr1rW7AFrDgBiCQNzdAPLDFdBs7YwEQATmSIHr749VGyA3oYA0DF7nZACN/xHjkDgBKs1LQX+GnMbogniT7JaklrPUuN8IIMD+kb/1dfJa200r5w++Cv0rHdHjcB1E+SzUqLDg0E8g4rPZuYNZZ6I+qzOs0jAeWK2Nms7QfxD+lyuizsjEkHjOPMFTbUxc26yk8Docj0PsVTttkqESAZG7D0GvJda6zyBkRgZ1H37qxRsgjTKVdnRwWzu1NWyvh4luMh2cDMgr0LZu0adpp36RkajVp3FabbfZ9lZpkAGIBhcEyrX2ZWGMNjDA3XNkyCNeS1vbllhp61CcLXbD2sy1Uw9uB/E3cfotivPVCSaECQmkgEISRAhCECQhJUCRQkUESE0k0R4sXKIcsbikCu7e2a+jvFhlOUNswqKQqLAm1Bm71ZrG2+4bhn7BUlstmNF17jMARhmS6BHTP/Kgztp98+XA3GkNGAhzs8tTOQ3mTABXQ067WtutAEAZkmD+Zx1001wC1FimLxgCS1g0YPxQNd06mdTKVe2ZhozwjPlJVZbyxONQ3GzGEnKTp0GOC3dKlcIZSEu/E7RvVarZFMsaADjHiPNdHZGYDuxhq44A9VztdpE7Ns5oOPjdmScfTIK8MMMBwzVemDocNYkf/AE+issbwHWPkptuRDFxzB6TPDBY3Xm7y3cbpjlKtFw1PsoO8+hVNKndA4iOQERxG5WKIwx0w8lJtOFIE6BFk0x1VpNu7JZaGFjuh1adCt7UB4KtWaeHqs70WbeedmRUstr7vT4HDQ/lP3vXpLTP397lz20qLRUbVIxGB9j0WxsVta6Bkea1Z2m3mvl02MJJhBXIJJNJUCSaSIEkIKBJJqKAKRTlRKoSaRQg8QKEFJd1NNRTQSTYVBZKIkopLdbKHgGsvOH6WiMeZJ/pWpoWdz3QB55LoadMU6d0GeWrjhA3DCfVErHbqzRDW6CJ3feSpWPEjnmfv7lSrsgS74jhy3K1ZKAN0AZccCd5PRXTLrdnU5YLo5mM10FjiAMzpuC1Wz2gUwOGmEq5YycRMAZn2XHJ6MW2OAxMDh9VG8zfPU+yVJhOTRzd9ysgvDMtHms7dNFfH4fQKJeRm1x6LLedoWnqUnF2o8iqukO9OjCkKb3DE3eWJUmuM7uaVQAfESeAwCghVptGbj1KpvqDQ+6ulwGTR6Ku951cAlhbGq2i2WETOG6FxlLaxa4CYXbV7Qxxuh0leY7blr3AaOI8iunH8sefl+yvU9i7R71gnl13FbSVwPY633sDq0HqMPlC7ay17w4jA/Vc8pqsM6SZUVAISQgEkJFECimkgFEppFUJCSEHiKEkLupoSQgkFasVG8YgnlmoWOgHnGQNTIAHmFt7FbmMB7pt1sYvJMk+/QDLJBs7Ds+nSaS8OkZNgNc4nmTA54KntLajWGSBeAusYJIbxJOZjCdZVCvtE1CRT8IzLteLifYZLVWi0tZi0XnfzbuA5yrIzatvrucbzz4z8LRk0auPpxK6DZTcssMeZ3lcnYxJLnugziDIPCDEFdlsOlJBwjCAPmVaR0uz8RGWGHPitnZnhol2nzVCytujHVYLVV3Sc158rt6cZpZtnacgwxuGROnnqsbO1dMf6ghVDWaBEAQtfV2ZRrTecL2cBxnySLquis+36b/gI44+yuG3SuCfsfujepOBjSYVqhtqPC+QRoQtWLjf67P8AeFGraJjHAZrSWbaDHZvAHNUtr7bFPw0/EcgB9Vlutntba4pjXkM5XMu2vaK7vAIHNKhcqEurvvOzuNOA5kYnorFXa1FgikGg5fBA/wBzgVpyur+rtks5aAX4Hn7rk+1Tml7zkSZnSSJn5roTaaj/AMLDhM95GB3Q0qptKxGq0/wqd6ML1SqThGV27wWsPrnyTzxp+xtt7uqL2+MfkvT7FHeEA4EXh0+/ReUWmkaJY5zGgFoILRAcc/S9HRdl2St77Q+m5xN0SBuJDYIlTOfrnHcyolMqJXJSRKSSiGkhJVQkhIoCVElCRVQpQlKEHiSEJLupppIQZmPN27oXtnrnPkErS85aNwA9+qxgq06zlzS7CC4D5lWJULGyQBq4gHlOXJbt/Z4mBdbhhjJJ46RqtPQrCnBGJaWnhAMyN+S9SdRDrjxqZBjRzZCxnbHbhxl24Gp2fpg5Oa8ZgOwcM8s1ZobBpiC6mH5SW3muGubSun221rLrnEBwcG5QSHHKecLHsg+Pxfensp28LxyVChsejdN11VnJ7jH90rU2umyk6O+tBgHN4/6rt2tbGGByPFU9o2BtRhBAzGN3GJxxlY3W+scRSqta4FnePOgL6hJPKYUdpW+0XgajXlpBEOyBxgeKcAYMa8F2Fm2YxuYA3b+av07NeyMgfmj3zW8azlI89stOrUBd3TSJ/wDXTjjjdVs2Q3Z7qDIwusAjoF3FSyMA8VRvr6ACFr7fYPBgTiRH0+96tpJ4wdlLI17H4wC83QHPLgAGnwumQJJyhUe1GzGUqtMkOcHPDXXnPMknAG844HALqOzNg7oRmZLieJMxy06I7XbN75hAwObTucMWlc5fXS4/5cxU2RUeCPCwEQAIN3jhqtVS7I1C8X6sgRMSTAyABGAXVUaXhbdGQAjGRGmCsUzjn6FdOzHSX2ucpbHdSfFMkjQHfrK2dssrmsBcIcJ6yPqB5Lc2eiL33n9lRtTA97W7zj0x+izv1nL45PtHRa+zUS2BjdcCMWPaPE0joDyXRdjNn9zZaQI8Ti6qZ0vSR6Eeax9ptnQGPZk11M1gIhzGH4uYE9J4LoqQAAjcI5LNvjik5QKZKgVlTSlCSIJSSKSBlRKEiqoSKEiiEmooQeKJIKS9CmiUkIqS3mzHMfRuOMGYHEjEdDMLQrNSqwCN6JWe0UIBH3B+S7TsRtnvKQo1D4qBbGPxUSYaf6SY5QuO/eHEDX1x4/VPZFtFC0sqGA0nu6uAju34OngJB6KWbi4Zdbt6fb7E2o8h+LYd9JWrp0+6DDM5475OHyVirTqXwwSTBh8w0t3zjjwVFtCrTBFeILr1MzJx+IfLzXLfj0ZN1Qrz9FtaTQ4Y5R1lc7SkK/ZrVhmsWLPWwrjDETGoA+vsqrhJjH+0nokyq5xV2z0ccT9VqVesYKdmawTck6ZYcgqtrt4DgCAXHEAZN5rZW+1CkwkZrTbPc0OeapAcTrxE+6LI3Oza0YqztQS2eC1dC0snByuWq3sugE80itHQPjIymP6ldc06FvUH6rWi203u7sHxSSI0Wwsda8IdmMFKkiFS+B8Q6BVTPeNgm9nKt2psAkc1zG17W5lWjdN0l4x03QeBmEk3WOS6juqNQVGyRwI45EKnsoll+i4z3ZFzf3Tvg5xBb/SrVlYQMcznuyVXaAuPp1Roe7f+h+R6Ou+ZR5l4lRQUlASlKEpQBKSCkgCkUEpEqgUSmkUQkJShB4okhC9CmhJCBqTHR/gH5qCYQZ6dc5QDOGUfJZKlMEOEYAEndhoFXp7zp81bbaA5pF0CeeM6QShXX9g9v9+wUauNSkBdJMl9PKTvIkA9CuptdkFQERy4GMCF43RY+g8VKZLS3I6jhG5dC3t7Wa0h9MExgQSAcxiNMljLD3cdMOSa1XZtALQVjpuVLs1bO/szHGJuweYJB+Su1KcLlXSf1esdXLnjKvfvUfeK0RqlscVJ9YxwSOkrPaK/eVADkMfosG1tmiscS4GAJa6CRxWPZ7plztcemi2TrSwwtSJc3JVth1qAvWeo5w1Y8zP6XKrQq2qsYuOaBgSfqV2VR14Yclja0N1jeteOc7X4qbB2SKUuOLziTn0V2tVDH8/mEC1Bg08wqNqtIqCMJBBHOcR81it45WNhWtPhx3KnsCzNq16jngOaxrQAROJdIPS6laKBDYx/yth2YpBjHOObzA5Nn3JSTbnzXTdlV7bQ7xjmH8TSPMYFZXVgM1iqWtrRJOCkjhtisFbvKTHHMtE88j6ysyo7EqB1Brhk4veP0ve5zfQhXSUs0CUJSkoppISQCRQkSqgSJQVEoBCUoQeKISQvQpoSQgaYUUwgkX4AaD3z++CdPNQTBQbelQZd8b8MiIl36Wg/PFazaVME+EQMAPdZaTS7xHQYAfeASpkQA7HWdx1HySM1uewm0LhfScdb7fIBwHoeq7anUDsF5d3Vx3eNkEGRBw5LrthbYvkB+BXPPH9jtx5earo61GenurVOygiDuSp1RCT7QI6Lk7Ro69GqHltMtuSQCeGikbHaj8LmYcMR6rdUbOTTa7znj8lYYcMgDrxV7NTxx1q2VbHHCs4fpa2PVVx2WtVSO9tFQjmG/JdXVe9vwrETUOZxW+x5fz/rX2HsqymJqOc7m9x91cp7OZTcHNaBHqs9JjtSSrIZM8o91i5Fu0LdUBAPL5qhsqgaD3VHlz703Z+FjSZho0Va31y0Y5CSTwbj7Kn2V2pZ7QLlqYC+fC55L2kHIQ4kNjhgtYy6tefms8b63doaLcLwJ/KPE7+0Yqq1rrZg4GnR1n/UqD8sD4GnXU5QFs6uz6eTGNA3AAD0V6hZQ0ZKbkckbO1rRdasyBTATKluxFJMpKBIlCSKEihIqoSRKZUUCQhCDxRCEl6FSSQhAJhJCBoSQgYVmhiIOSqqzZypRkd4cxLd+7nw4rPTfBBG8RHHAQkBKVGzxXoMH4q1Mlugh4P3yVk2W6dZYdokiHfEMDxhXqNWcScJWj2vRLaz4w8U+eKqC2OAwPRcrh7p2mfm3pVhrtc2Af8ACzuoA5LgNi7c7vwuy5rqqW22wIPusXGx1xylbM2Ruqg6zMGnqVRqbZaMcPpyWvftmTAMDfmrpvcjdVGtBCp2+uGNJOgK1tfbTW5GeKjY3uquDnZZge5WseO5Vz5OSSI7Isb6wL6wht11xpzMjMjQLhLRZzZqzqegMt/Scvp0Xr1kZPJcD+0Ox3KrHjUFp6Yj3XtnHMcfHz7lu+sNj7Q1mAAVSIyycOoIW+svbJ4b/FptcfzNddB6Yrg6b1ao14+i53DG/Ybr03ZnaCjXwBuO/K6B5HIrZXxvHmF5EXiZBgoNoO/1XO8M/Gu716EiF5bY9uVafw1HDhMjyOC3Fn7aVAIcGu4nA+hWLw38Xs7mFEhcnQ7aY+NjY/lJB9VtbN2moPzvN5iR6LN48p+L2jbEKJUWWum74XtM5eIfJZCFhWNIqZCgQgihCaDxOUKIKa9AaEkIGhJCBolWLNYKlTFrcPzHBvnr0W1obOp0/j8buPwjpr1WpjalykaqyWN9U+Bs7ycGjmStvZ9kBgmo+eDP+zvop1LYBgMhpgB5KrUtBdqt9Ix2tWnVmtwY0Djr1OaxbCF+32cHSp8muPsq5Ks9knf+dRJ/M71aW+6qO67U7JkCszk72K4itRdeMAr17uw4FrhLXCCFwm1LKaNU03c2n8zdCFjlw1/qO3FlvyuYp0TexTrWk08ieWi290TK0FvBdUwGA+eq5R0sQr7UqDL6qVltlR+JdgNwCpW0YQt1snY9R4Aa0knThvWkZNmUTUdLzIGmnJdpsmjecAsGy+zj2AX4aPMrorJZW0xDfPVenj49fXnzy2zDBcX+0ijNJrtzx64e67JxxXO/tBpf+G87iz/mF2s8rn+vMaLlllVqZVhq8zZnHmoEqaVQaoIXkFySIUEmuWRtaN6wwnCotttR3roLL2vqsYGw10ZEyT81yqYKlkv0+PQdndrWPH8UXTvGI8lubHtGlW/03gndkfIrycPWSlaS0yDBXO8WN+L2r10tQvMWberAQKrvMoWP/G/1e7mgUwUIW2jTSQithYtkVKuODW/mJB8gMVs6WzqVLEy8/wA2X9v1QhdZjHLLK7K020lU6lclCERhvKbUIRRVKtdlhNqaRpB/3tQhWfR7LTMhVtrbLbaWQcHtxY7cd3IpIXaSWarO9OKqWci8HgBzZBAyVFtiAunXXrimheGzVse37Iw1rA15xHJd72Z2Z3NFrn/G4AnWBoEIXfgk3tx5r42hCCEkL1vOxxitJ+0QRYX86f8AzCEKX5Un15IxWWJIXldU1GUIRGN2CAhCgkhCEAhCEAokoQqIlyEI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6742" name="AutoShape 6" descr="data:image/jpeg;base64,/9j/4AAQSkZJRgABAQAAAQABAAD/2wCEAAkGBxQSEhUUEhQUFBUXFBQXFhQUFBQUFBQVFBQXFxQUFBQYHCggGBolHBUUITEhJikrLi4uFx8zODMsNygtLisBCgoKDg0OFxAQFywcHBwsLCwsLCwsLCwsLCwsLCwsLCwsLCwsLCwsLCwsLCwsLCwsLCwsLCwsLCwsLCwsLCwrLP/AABEIARQAtwMBIgACEQEDEQH/xAAbAAAABwEAAAAAAAAAAAAAAAAAAQIDBAUGB//EAEIQAAEDAQUEBwYDBwMEAwAAAAEAAhEDBAUSITFBUWFxBiIygZGhsRNCUsHR8Adi4RQjcoKSsvEzY6IkU4PSFRZD/8QAGAEAAwEBAAAAAAAAAAAAAAAAAAECAwT/xAAfEQEBAAIDAQEBAQEAAAAAAAAAAQIRAxIhMVFBYSL/2gAMAwEAAhEDEQA/AJ7WJ1rEprUqFiYBqOEYQQBhLCbCWEyKCXCQE4EwJGgggDQCJN2lxDCRuQR19Zre0QFWWzpPSp6HEeCwttt1R7jicdTl3qOGpbXMWjt3S+q/JnVHmqSvbH1DL3E8ymcKMBTauQYSgEQCUAkaJeA6qqHBXN49lU71UKmiEktSiilMjZYjSignsadqCNBBSgYQKCCACMIkaCLaU61MBPMTBSJGiKYBNWzsO5J1M2zsO5IDmdbtHmfVKaEVTtHmfVKYpawcI4RoKaYglAIgEoBI0S8R1VS1Cru8OyqOqqxKmykwlwihURKCVCCA7UjQCCTMEYRIwgAgjQQQBPMTQSmuTB2URKQ94AkkAbyYCpbb0npMJDQ98bWty8TCYXqZtnYdyWd/+3tGtKoO9qU/pRTe0jC4SOBjmjZ6ZR/aPM+qcAUllnaSSHTJmNJTv7IDoSDuIy8lG2iEUE9Wszm6j72FMpGMJSII0jRLw7Kpauqurw7KpKhVQqQiQJRSqIEEUoIDtiCCNJmCCCNAAI4QCTUqACSghuKhVLxaJDTidwzjmdior8v9o6ocRy9B9fmqujeL6mVNuAfE6Tzhv+EKkXlrrAmahxcCYaOX6hQX2mmOyAAdpwx4kZ+CDbpHaqOn+LXnAyhS6DKLc24XOja2e7NJSurWh0ZCnHDPxHV9FXVnOGZbl+UAjuAK0DrQ7SGAbIaY5EghRK+IjNo13SPnHiED1SMqzumdojzT9KrUaZbJbxOY4T+ngl1qLcyRh/5N7wcx4lIshgw1wI5+nHvBTJcWO2Co3fE5bYOuW7lIUG0UodlMHQpx1nxZgim/YZJY86AbCCo1Oo7FheIOzaHRuO8HYlYeNFKIlKc2PvNNFylaNeB6qpKhVxeHZVM9VE0lEjRKgJBBBAduCNEgkzBGEEJQBysj0tvvCRSp9Z5PZB9dw/RaC97b7Gi+ofdaY4nYPGFg7BZzidVeJe8knbG0Nj7HOEHIcuy7SetUMk8wOQO0LR06Hs2/D+UCSefw9+aj2Spg2deM9obz3lWNJhdv57TPyUXJpMFXWcSZEDPQsnzkqRZxsPiCrT/49xGY74b55pNG7HajFO6Qp20mKH7MnQTx1KQyid3h6EK4qWUwJkHeQNeYSGNkzv1S2rqq3XeHiYjkq+2dHzq056/53rXimISXUgjtTuEYA1XslrxI0M5Zb2k6FKFqBjEZz7UQZGUO3Ojb/hbG8bpa9hB7nDYsJedjdRJ4HZu38QtJlthlh+LSpS6s5O4/e1V7+R71P6PPLm6/y7uX0T9oaAdsHLMDwmUWJmTO3gOqqd6vr1ZA4HPP6qheFUOkoIIJgSJGiQHb0EERKTMERKBKTKAznS+rJpM2SXkb8Ok8NvcqhleBij+EHLvPAKd0nqj2mexoHnp6qjpuNWo0bJGm37+ilpi1F0WUYA+oSSdJk5ncN6uqdF7jAAHMS7w0Cau6iGiSQDGp0aNjW8VZNrxkwE8SCPI5zzhZbdMhAsDhrVd/LGSa/ZXt99zhzHzHopgY86uAG4ZojQG2ShWkMQfeg/yz6IhTIMzO/jxUp1Fp0HqjwQmNGymnFSCMlHeFNMgvVdfVkDokajVTS0Tt9FFvF2W3kfUJbRlipLnaxrnNzBmM9CmrRVBe5sw45j80epVdb7UW1SW5cd/MJu12ptQtfOEznGee8Lo/jk1qnL0oE08s48pWbe0jURzWyrMxU+tmNQ5vZPeNFnLfZQNsbp8hI9URSuQSqrMMTtHzI+SblUBlEgggO3EoiUCkpMwKbrvgSlqtve0BrCf5WDaXHLTekcY/pBaMT3dyZuYEPZA3QToolsqZ73OJPJWd0t67TuiO7QBPXi59dAu+yganM7dvirJrI0HyUGwnQ8PNTzxMcvque/XXj7CS3j5JLhH6pYLfi/5IdTh3mfVG1aMYxtIQLpiAT6eKW47oS2CQEwbFEwZMcB9SoVemAPrmrCrpm7uGXmoNYNnJs88/VKnEJxnaTy/RQLaOferauYbLiAFX1LQx+hn72KU2sReZgk+P6qkZXgkbDs3H9Vor7Z1+BKzF4USx0bNZGcZ/ourD2OPOaqzuu9jTOF04T96beStbXhLQ5gJH5Z0Osjcs5Tok8jmDu3hWlhtjaZA1nf1fIosTPArWXHGEHLeYnbCqbS0NJGQjYJPiSVf2u1uLC2YEEjDrpmJhZqpE5EnmiKFiQSUSondCkoEqPbmzTeB8DvRSlW3h0hpsdhZFR20DQHcSsje99Pe6Tm7MNaJwtnXylVtS0kMEaxLu/wB0DYl2MEgAQS6Ts0A08SjSoiEGYOb3eQWmuZpken6/NSbN0aYQ14LgXNBmQQQYJycCB3JLKn7NWDXSWuHVccsx7s6ToeKO0vxfSz6290NyE/e5WlSpTZqRPH7yVJZrTDZadmXDmFWWhpqEkukzlMmOXHiue+10TxrP2iRIITRtO+Fj3XZXdmyrgHf55pmhaKtI9erTqAbnAO8z81XU+zYvrzuTdO1bOBWfoXyxzgA9vKQpr7SxrC5z2jLfpzSXtIfaoEnL7yVFePSODhpgvfuaCYVXaL69qQxr2hpMBwMl0a5AEt5wjba3sBFKlhiTLRL3R8RIMz3K5iyyyKqVLTUIL2EDu8wk1q+AZwDv08Sql15V6rsJNTM9kVHDyUmldtN042Q4fES+eUynZ+ol38R61vY9wYCXOJzwguw56kD75I6tJhaQe3MukRwiNkZaeea0d23e0QYyjwH3KoL7YGVXRlibl3yD8ksctXRZY7iss7MLiNBIjvP+VGvOmcW5WdpYInP7AUS1nqtzM7DvHEeC0xrPOfxFFZwMk7I255QFEclvcm0yEgjQQTtsoIkApSxXSTo04OfUpCWOzLBqwjORvB+az1mJpHPWCG8ZI+i6wsT0ku3CcYgDFmT2QScp4cU1SrvodaMdDC+MVMBpH5CZYfkrK+LJTLQ1zA4EiQQCN+m/is7Zi6mGVWNOJnabHbpntNnQ5QQd4C1FptjOo+d3Dke/IrKzVdXHZljq/wAVb+jwAx0q1Wluaz2eE7IgsVS67niZrVnGSIL4/tgrX2V4Iw/fAhRn2PE4u7ztzGR+SnZ6jL2iz2lrIpvIE9gGZG84pkqPYLsqGTWjTLqsxc8hktgKXAfNE6jOQaByjzWm/E9ZtmrXY6YpmWjFmGkagwduzSZWguW7qbrOwmkwnA05tGpaJIEaoq9gaQGnOe0OEZq6sTOoY0jJRlWkxjnN7tNK1BwbkSHQOGTgOMR4FX1nqyJDRBzjaJ38Uu8KALiHdx3bEiyNMwQJG2dU5n4XXVKbQbnDSZ3D6Jn9jM5j/CthiGg8/wBEg0jq4+H1SuR6tRazgwRtjIbVkOkDj7VuU5fNa+0vDRkPr4rMW5mJwPD5qZfdpyn8VzzqNuXlP1VZaXGTGmQUz2k1KjpyEbdogeoKra1TPcd66MY5sruk1I1Hnqm5QPNEqSNBEiQHbUEQRqEjSX0g7IgEHUHMFGjTCDTsApf6ZLW/9s9ZncNRy0SrEW1S6nmDTIaQ3KQRLYPCdik1Qs/YyLPUdVcXOxFzhnkB7wjfAB4xwU5TcaceWqv6Nn9iQAXEfm1B3Kxxt3KHVtLKjZDgcxEb0um4ECd3osa7IXUAOjUttA8uWScpuAA0Ua9beGtMbQnKrrEN1Qh+FkH43b1cWd2UKksjhTbicCS7XKSFYWe3siZ2aTCDUl90848E3Yv3RaHZ4t++NEjpDezGjEN/2AoFjqVamF9QYADIZt4TuT0m+1qWFrhkY4JmqFBbacJ9U8bVIU1aBbXahY/pBXe0MLTElwJ27P1WlvCtJI4Ssxf9Mv8AZtG9xPLLNVh9c3LfPEWyt/ck75Py+Sg1Vb1ABTgaAQqh62jnsNoIQhCohIJQCCA7UEaIIKEjQRIJgZKgWqyh1N7DtDhv1CnpqqIBMSY2aoDml6Wh4qe1YTDXMORIxFkETvzC6RQrYg17cw4Bw5ET81hrFdQqVXioS2D2CIObifmO5bWx0RSYxnugADuUck8b8WWro861SFWVKhqVI1A157ArMUs+BUW02QtMsMFx2ic42rKOrd0mexJbx5qFWpN975jxhCm2tGQBPAx5FHUp1Pepu8W/VVLC1lVbZ7EwScIJk5mSe6dE6128/wCVMNN2Hsgcz+ijVbGNXPj+ER5mU7S66R61tY3WNPuFNuyyhwcdmonZwUejRYM2iBtJzJ71aWWrhaRplp3KNnJpQ3jT67o+H5hZq8KWN2ZOQjLxV/bq+J7sPAcyTkFlL3a+yWupSqEuGLEDva/MEenctOPG31z82UiRVYAyAIEKmeVcVXSyRpCpXrSMqKUaTKMKiKCCcY1EkbsqMJKNSgEaJGmAQQSgEBVVrG01yDljYHNcMiHs6rxPFpZl+UqZQuvrBz3OdAIaNAJ1OWp0Tluspe0FnbYQ9k6Yh7p4OBLTzTVsv6lSoipPWcMqfvYhkQ4bIMg8k9bG9JDn4TB1UarVktjesbYb9f8AtAxy4VXAHg4mGkcNBy5LVNqBpz1BzB1WHJhca7OLk7RZPaW5jMJmrWJCmUKgcAeCDqQ2hZxvranqVYBkqG92IgK6tLG7gO5MYBIyzV7PSNRoZidBsUa87UGuAOWWasa9cBYW+rxxVZGcZDdzRjjusuTLS4ulgdVG4OxnnowfNMfilYMdOlXaM2HA7+F2bZ5EHxUnotSJE7XGSVcdIrKH2aow7h4ggrswx1HDyZbrlt2VzEeXBTXWZj9Mjw+ii2qz4BTcMpxNP8TD/wCrmp1j8pVWM9lMuqffA5g/VE66z7rmnxCW2sf8pRr/AHml1g7VH/ZKg9w92fogpTLQRoUEuh93UwjQhKDVkoQCMBKDVDvC9KdHtGXfCNe/ciTYTQ1QrZe1Klq4E/CMz+izV49IalTqiGN3DU8yqV9VaTj/AFFyXd6dJ6jsmdQcNfFZ6vULsySTvOqQJJkp17FpJotoFWpge1/wua7+kg/Jdqt11stFMHRxAIeMvHeFxa2MkLs3RO2+2slF23A0HmBB8wnJL5VY3ShpvfZyWOkxs2jjxCeN5grRXhYW1RByOx20fUcFi73sJaSx3aAyO8bwdq5c+Hrd/wAdvHy7nn1Ir2+dscZTVqvZjAMwANpPks/dNTDiDs4edTOwb0/bnAjJoHqp1F9qj3leznginOe36BRbmuF9oqBvZb2nHc0fMn5qZaRkHZZZLZ9GrF7OljOr4P8AL7o+feteLHtl/jDlups5QsbaLQ1g5naVEvI9QqxrnNVtvHV7wuqxysPfVhPsXmOy5r/E4Hf3N8FRUH5Lod4WPFSqD4qdQf8AGR5tC5tQcpzJKQJQSVAKa5GmygmHaMCh2u86VPV0n4W5n9Fm7x6QvqDCIaNw296qn1lnOP8ATuS3t9/vdOE4Bw17yqKpWJMonuTTitJNJKLk04oi5BgyJ++JTI4xqecMk3RCdru9EGr7UFufwttv7p9I+68xydn64lh6ivfw9rYbQ8b2A/0u+jinj9N1kqDedgbWbhdqM2u2g8FKY5OFq01vxUunLbZYvYWhzaggPAg6NJG5GaE66LfXzc7LQwteJ3HaORWRo3ZWo1BTcPas2PBAc3cHgn01XLycVnx0Yckv0qx3WKpa0jL3h+UffmtZUbAgaIrrsgayciTuziNidrNW/Fh1xY8mXaq6qoVrb1Sp9RqYqMyKqoNMoy1v3q0hcerU8D3NOrXFv9Jj5LtNiGTRxPoVy7prZfZ2yqNjiHj+YZ+eJTmSupuRuTDHQpAdIUAgFBG4IIC6aUHOQJ3pl5VEU96bJQlEkRFVyJtbYcj6oPTbmg5Jmn03QEmo6UxQmIdmBod/NOSkDTwrXoQ7/rGD4g8eLT9FWVE7cFo9na6D91Vs8iYPqnPodspUzhHJOgKbRpdVZzpFerg40LN/qf8A6VNW0AfWoRo3vK1NWdLOljbMfZ0xjrbY0pg7Tvdw7zx5vbL5r1C6CWAnE4NkEzAl7+07YMzGmStukFyCzFtRhc5rzDi4lzsZzxEnac57lQWkyVN3sF3dbqtE4qNR1M7cJgHm3Q94Wruz8QYOG1t/8lMebmfTwWUcABmqsUTUqBozJIHOTkllvEp67bRtDKrQ+m5r2kSHNMg96RVCg3PdvsabWNywt8TqT4kqR+0S4sOREcjOhCoztlHWb3+hWJ/FKyxUpVANWuaT/CQR/cVubKOuP4T6hUH4l2fFZcXwVGnuMtPqFOQcvCcYU00pYWYOgokmUEBducmXlKcU08qkhKWE0CnG6IMh2sBAgN1zPkg2pDueSbqIB9m/5j0SgmqRS0gJ6jVTGY1BkdylFRbQgO2svw1qQbZ3RLRjqjPCS0S1g2u46DiU1ZbuDWw0QMzvJJ1JJzJO8qo/C1zTZjtOIzw+4Wzc1a7Nl77u32tF7DtGXAjMHxAXL6dOSQ7ItJB4EZFdwtFGQVzDpbdvsbViGTarQ7+YZO9Ae9IVn7wpw0EaEd/FTOgtix2phIybid4DLzIUC9qoIaAcwNxjXeth+HVlgudHuRPMyfQIzn/RY/Gyos1Ud9IGpmPdCmUxmo1TJ7eLUKLs9mDSSNuXIKt6W2fHZKzf9txHNvWHorgJq1MDmkHQgjxCROChLajr0sD3NPuuc3wMJIKzBaCGJBAWhcmnlAuSHFUQ2lPtGSYan6SAYrBE46FLrjOEyDkkD7ec+OXBOApmmlgoBZKjVgn5TNRAbn8JrVnUp9/34ldJlcb/AA5tWC2AfEI8cl2ElXj8MZKxv4iXfjoUqmX7uoQ4ESHB4IE8iGlbEFUnTClisNaNWgP/AKXAnyBVQVym8HDAJ1jLmAtn+G9oDmPAyOUjaCNR5hYSu7EOEZfNP9HL5dZazamZb2ajfibvHEJZfpR2RgzUS2DNhUiw2htQB7CHNcJaRtBTN4Dqg8UGkAZJqronaeiaqJBxnpZQwWusN78X9YDvmqsLT/iPQw2lrvjpjxaSD5QssCs79Bco0glBATcSIlBBMimqTZ0EEwRaNe9R9qCCQOMKU1BBAKKbegggJHR6oW2qmRvXc5RoKsTBqg32P+mtA/2n/wBpQQVwONUxkOSgWhsEEbZ8oQQUX4Ubj8LbweX1KJPUAxAbidY8Ft7f2O9BBOfDO2Y9UJqojQTDnn4nt/0Dt/eDu6pWFaiQWeX0FFBBBS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16744" name="Picture 8" descr="http://grahamfarmelo.com/wp-content/uploads/2014/05/Roger-Penrose-Oxford-May-2014.jpg"/>
          <p:cNvPicPr>
            <a:picLocks noChangeAspect="1" noChangeArrowheads="1"/>
          </p:cNvPicPr>
          <p:nvPr/>
        </p:nvPicPr>
        <p:blipFill>
          <a:blip r:embed="rId2" cstate="print"/>
          <a:srcRect/>
          <a:stretch>
            <a:fillRect/>
          </a:stretch>
        </p:blipFill>
        <p:spPr bwMode="auto">
          <a:xfrm>
            <a:off x="179512" y="188640"/>
            <a:ext cx="4860540" cy="3240360"/>
          </a:xfrm>
          <a:prstGeom prst="rect">
            <a:avLst/>
          </a:prstGeom>
          <a:noFill/>
        </p:spPr>
      </p:pic>
      <p:sp>
        <p:nvSpPr>
          <p:cNvPr id="6" name="Rettangolo 5"/>
          <p:cNvSpPr/>
          <p:nvPr/>
        </p:nvSpPr>
        <p:spPr>
          <a:xfrm>
            <a:off x="5292080" y="908720"/>
            <a:ext cx="2727413" cy="646331"/>
          </a:xfrm>
          <a:prstGeom prst="rect">
            <a:avLst/>
          </a:prstGeom>
        </p:spPr>
        <p:txBody>
          <a:bodyPr wrap="none">
            <a:spAutoFit/>
          </a:bodyPr>
          <a:lstStyle/>
          <a:p>
            <a:pPr algn="ctr"/>
            <a:r>
              <a:rPr lang="it-IT" b="1" dirty="0" smtClean="0">
                <a:latin typeface="Times New Roman" pitchFamily="18" charset="0"/>
                <a:cs typeface="Times New Roman" pitchFamily="18" charset="0"/>
              </a:rPr>
              <a:t>Roger </a:t>
            </a:r>
            <a:r>
              <a:rPr lang="it-IT" b="1" dirty="0" err="1" smtClean="0">
                <a:latin typeface="Times New Roman" pitchFamily="18" charset="0"/>
                <a:cs typeface="Times New Roman" pitchFamily="18" charset="0"/>
              </a:rPr>
              <a:t>Penrose</a:t>
            </a:r>
            <a:endParaRPr lang="it-IT" dirty="0" smtClean="0">
              <a:latin typeface="Times New Roman" pitchFamily="18" charset="0"/>
              <a:cs typeface="Times New Roman" pitchFamily="18" charset="0"/>
            </a:endParaRPr>
          </a:p>
          <a:p>
            <a:pPr algn="ct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Colchester</a:t>
            </a:r>
            <a:r>
              <a:rPr lang="it-IT" dirty="0" smtClean="0">
                <a:latin typeface="Times New Roman" pitchFamily="18" charset="0"/>
                <a:cs typeface="Times New Roman" pitchFamily="18" charset="0"/>
              </a:rPr>
              <a:t>, 8 agosto 1931)</a:t>
            </a:r>
            <a:endParaRPr lang="it-IT" dirty="0">
              <a:latin typeface="Times New Roman" pitchFamily="18" charset="0"/>
              <a:cs typeface="Times New Roman" pitchFamily="18" charset="0"/>
            </a:endParaRPr>
          </a:p>
        </p:txBody>
      </p:sp>
      <p:pic>
        <p:nvPicPr>
          <p:cNvPr id="116746" name="Picture 10" descr="http://www.ictp.it/media/13384/scardicchio_TouchCrop.jpg"/>
          <p:cNvPicPr>
            <a:picLocks noChangeAspect="1" noChangeArrowheads="1"/>
          </p:cNvPicPr>
          <p:nvPr/>
        </p:nvPicPr>
        <p:blipFill>
          <a:blip r:embed="rId3" cstate="print"/>
          <a:srcRect/>
          <a:stretch>
            <a:fillRect/>
          </a:stretch>
        </p:blipFill>
        <p:spPr bwMode="auto">
          <a:xfrm>
            <a:off x="5148064" y="2852936"/>
            <a:ext cx="3810000" cy="3810000"/>
          </a:xfrm>
          <a:prstGeom prst="rect">
            <a:avLst/>
          </a:prstGeom>
          <a:noFill/>
        </p:spPr>
      </p:pic>
      <p:sp>
        <p:nvSpPr>
          <p:cNvPr id="8" name="Rettangolo 7"/>
          <p:cNvSpPr/>
          <p:nvPr/>
        </p:nvSpPr>
        <p:spPr>
          <a:xfrm>
            <a:off x="2051720" y="4869160"/>
            <a:ext cx="2664296" cy="646331"/>
          </a:xfrm>
          <a:prstGeom prst="rect">
            <a:avLst/>
          </a:prstGeom>
        </p:spPr>
        <p:txBody>
          <a:bodyPr wrap="square">
            <a:spAutoFit/>
          </a:bodyPr>
          <a:lstStyle/>
          <a:p>
            <a:pPr algn="ctr"/>
            <a:r>
              <a:rPr lang="it-IT" b="1" dirty="0" smtClean="0">
                <a:latin typeface="Times New Roman" pitchFamily="18" charset="0"/>
                <a:cs typeface="Times New Roman" pitchFamily="18" charset="0"/>
              </a:rPr>
              <a:t>Antonello </a:t>
            </a:r>
            <a:r>
              <a:rPr lang="it-IT" b="1" dirty="0" err="1" smtClean="0">
                <a:latin typeface="Times New Roman" pitchFamily="18" charset="0"/>
                <a:cs typeface="Times New Roman" pitchFamily="18" charset="0"/>
              </a:rPr>
              <a:t>Scardicchio</a:t>
            </a:r>
            <a:endParaRPr lang="it-IT" dirty="0" smtClean="0">
              <a:latin typeface="Times New Roman" pitchFamily="18" charset="0"/>
              <a:cs typeface="Times New Roman" pitchFamily="18" charset="0"/>
            </a:endParaRPr>
          </a:p>
          <a:p>
            <a:pPr algn="ct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Triggiano</a:t>
            </a:r>
            <a:r>
              <a:rPr lang="it-IT" dirty="0" smtClean="0">
                <a:latin typeface="Times New Roman" pitchFamily="18" charset="0"/>
                <a:cs typeface="Times New Roman" pitchFamily="18" charset="0"/>
              </a:rPr>
              <a:t> (Ba), 1978)</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6744"/>
                                        </p:tgtEl>
                                        <p:attrNameLst>
                                          <p:attrName>style.visibility</p:attrName>
                                        </p:attrNameLst>
                                      </p:cBhvr>
                                      <p:to>
                                        <p:strVal val="visible"/>
                                      </p:to>
                                    </p:set>
                                    <p:anim calcmode="lin" valueType="num">
                                      <p:cBhvr additive="base">
                                        <p:cTn id="7" dur="500" fill="hold"/>
                                        <p:tgtEl>
                                          <p:spTgt spid="116744"/>
                                        </p:tgtEl>
                                        <p:attrNameLst>
                                          <p:attrName>ppt_x</p:attrName>
                                        </p:attrNameLst>
                                      </p:cBhvr>
                                      <p:tavLst>
                                        <p:tav tm="0">
                                          <p:val>
                                            <p:strVal val="0-#ppt_w/2"/>
                                          </p:val>
                                        </p:tav>
                                        <p:tav tm="100000">
                                          <p:val>
                                            <p:strVal val="#ppt_x"/>
                                          </p:val>
                                        </p:tav>
                                      </p:tavLst>
                                    </p:anim>
                                    <p:anim calcmode="lin" valueType="num">
                                      <p:cBhvr additive="base">
                                        <p:cTn id="8" dur="500" fill="hold"/>
                                        <p:tgtEl>
                                          <p:spTgt spid="11674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16746"/>
                                        </p:tgtEl>
                                        <p:attrNameLst>
                                          <p:attrName>style.visibility</p:attrName>
                                        </p:attrNameLst>
                                      </p:cBhvr>
                                      <p:to>
                                        <p:strVal val="visible"/>
                                      </p:to>
                                    </p:set>
                                    <p:anim calcmode="lin" valueType="num">
                                      <p:cBhvr additive="base">
                                        <p:cTn id="19" dur="500" fill="hold"/>
                                        <p:tgtEl>
                                          <p:spTgt spid="116746"/>
                                        </p:tgtEl>
                                        <p:attrNameLst>
                                          <p:attrName>ppt_x</p:attrName>
                                        </p:attrNameLst>
                                      </p:cBhvr>
                                      <p:tavLst>
                                        <p:tav tm="0">
                                          <p:val>
                                            <p:strVal val="1+#ppt_w/2"/>
                                          </p:val>
                                        </p:tav>
                                        <p:tav tm="100000">
                                          <p:val>
                                            <p:strVal val="#ppt_x"/>
                                          </p:val>
                                        </p:tav>
                                      </p:tavLst>
                                    </p:anim>
                                    <p:anim calcmode="lin" valueType="num">
                                      <p:cBhvr additive="base">
                                        <p:cTn id="20" dur="500" fill="hold"/>
                                        <p:tgtEl>
                                          <p:spTgt spid="1167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ttangolo 1"/>
          <p:cNvSpPr/>
          <p:nvPr/>
        </p:nvSpPr>
        <p:spPr>
          <a:xfrm>
            <a:off x="179512" y="116632"/>
            <a:ext cx="3240360" cy="563231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it-IT" dirty="0" smtClean="0">
                <a:solidFill>
                  <a:srgbClr val="0070C0"/>
                </a:solidFill>
                <a:latin typeface="Times New Roman" pitchFamily="18" charset="0"/>
                <a:cs typeface="Times New Roman" pitchFamily="18" charset="0"/>
              </a:rPr>
              <a:t>“L’uomo cerca, in maniera adeguata alle sue esigenze, di formarsi un’immagine del mondo, chiara e semplice, e di trionfare così sul mondo della esistenza sforzandosi di rimpiazzarlo, in una certa misura con questa immagine. È così che agiscono, ciascuno a suo modo, il pittore, il poeta, il filosofo speculativo, il naturalista. Di questa immagine e della sua conformazione egli fa il centro di gravità della sua vita sentimentale allo scopo di cercarsi la calma e la solidità che gli sfuggono nel cerchio troppo stretto della sua esistenza personale e vorticosa.”</a:t>
            </a:r>
          </a:p>
          <a:p>
            <a:pPr algn="just"/>
            <a:r>
              <a:rPr lang="it-IT" dirty="0" smtClean="0">
                <a:solidFill>
                  <a:srgbClr val="0070C0"/>
                </a:solidFill>
                <a:latin typeface="Times New Roman" pitchFamily="18" charset="0"/>
                <a:cs typeface="Times New Roman" pitchFamily="18" charset="0"/>
              </a:rPr>
              <a:t>(</a:t>
            </a:r>
            <a:r>
              <a:rPr lang="it-IT" sz="900" dirty="0" smtClean="0">
                <a:solidFill>
                  <a:srgbClr val="0070C0"/>
                </a:solidFill>
                <a:latin typeface="Times New Roman" pitchFamily="18" charset="0"/>
                <a:cs typeface="Times New Roman" pitchFamily="18" charset="0"/>
              </a:rPr>
              <a:t>A. Einstein – Come io vedo il mondo – </a:t>
            </a:r>
            <a:r>
              <a:rPr lang="it-IT" sz="900" dirty="0" err="1" smtClean="0">
                <a:solidFill>
                  <a:srgbClr val="0070C0"/>
                </a:solidFill>
                <a:latin typeface="Times New Roman" pitchFamily="18" charset="0"/>
                <a:cs typeface="Times New Roman" pitchFamily="18" charset="0"/>
              </a:rPr>
              <a:t>G.T.E.</a:t>
            </a:r>
            <a:r>
              <a:rPr lang="it-IT" sz="900" dirty="0" smtClean="0">
                <a:solidFill>
                  <a:srgbClr val="0070C0"/>
                </a:solidFill>
                <a:latin typeface="Times New Roman" pitchFamily="18" charset="0"/>
                <a:cs typeface="Times New Roman" pitchFamily="18" charset="0"/>
              </a:rPr>
              <a:t> Newton, 1996</a:t>
            </a:r>
            <a:r>
              <a:rPr lang="it-IT" dirty="0" smtClean="0">
                <a:solidFill>
                  <a:srgbClr val="0070C0"/>
                </a:solidFill>
                <a:latin typeface="Times New Roman" pitchFamily="18" charset="0"/>
                <a:cs typeface="Times New Roman" pitchFamily="18" charset="0"/>
              </a:rPr>
              <a:t>)</a:t>
            </a:r>
            <a:endParaRPr lang="it-IT" dirty="0">
              <a:solidFill>
                <a:srgbClr val="0070C0"/>
              </a:solidFill>
              <a:latin typeface="Times New Roman" pitchFamily="18" charset="0"/>
              <a:cs typeface="Times New Roman" pitchFamily="18" charset="0"/>
            </a:endParaRPr>
          </a:p>
        </p:txBody>
      </p:sp>
      <p:pic>
        <p:nvPicPr>
          <p:cNvPr id="109570" name="Picture 2" descr="http://www.brainpickings.org/wp-content/uploads/2013/05/einstein1.jpg"/>
          <p:cNvPicPr>
            <a:picLocks noChangeAspect="1" noChangeArrowheads="1"/>
          </p:cNvPicPr>
          <p:nvPr/>
        </p:nvPicPr>
        <p:blipFill>
          <a:blip r:embed="rId3" cstate="print"/>
          <a:srcRect/>
          <a:stretch>
            <a:fillRect/>
          </a:stretch>
        </p:blipFill>
        <p:spPr bwMode="auto">
          <a:xfrm>
            <a:off x="3563888" y="116632"/>
            <a:ext cx="5456478" cy="5328592"/>
          </a:xfrm>
          <a:prstGeom prst="rect">
            <a:avLst/>
          </a:prstGeom>
          <a:noFill/>
        </p:spPr>
      </p:pic>
      <p:sp>
        <p:nvSpPr>
          <p:cNvPr id="4" name="CasellaDiTesto 3"/>
          <p:cNvSpPr txBox="1"/>
          <p:nvPr/>
        </p:nvSpPr>
        <p:spPr>
          <a:xfrm>
            <a:off x="-8294" y="5877272"/>
            <a:ext cx="9094157" cy="707886"/>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it-IT" sz="2000" dirty="0" smtClean="0">
                <a:solidFill>
                  <a:srgbClr val="FF0000"/>
                </a:solidFill>
                <a:latin typeface="Times New Roman" pitchFamily="18" charset="0"/>
                <a:cs typeface="Times New Roman" pitchFamily="18" charset="0"/>
              </a:rPr>
              <a:t>La fisica quantistica è l’immagine di cui parla Einstein, o l’ultimo stadio, </a:t>
            </a:r>
          </a:p>
          <a:p>
            <a:pPr algn="ctr"/>
            <a:r>
              <a:rPr lang="it-IT" sz="2000" dirty="0" smtClean="0">
                <a:solidFill>
                  <a:srgbClr val="FF0000"/>
                </a:solidFill>
                <a:latin typeface="Times New Roman" pitchFamily="18" charset="0"/>
                <a:cs typeface="Times New Roman" pitchFamily="18" charset="0"/>
              </a:rPr>
              <a:t>anche se dorato, di  quella fine della metafisica decisa da Nietzsche oltre un secolo fa?</a:t>
            </a:r>
            <a:endParaRPr lang="it-IT" sz="2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ttangolo 2"/>
          <p:cNvSpPr/>
          <p:nvPr/>
        </p:nvSpPr>
        <p:spPr>
          <a:xfrm>
            <a:off x="2843808" y="116632"/>
            <a:ext cx="3090013" cy="498663"/>
          </a:xfrm>
          <a:prstGeom prst="rect">
            <a:avLst/>
          </a:prstGeom>
        </p:spPr>
        <p:txBody>
          <a:bodyPr wrap="none">
            <a:spAutoFit/>
          </a:bodyPr>
          <a:lstStyle/>
          <a:p>
            <a:pPr algn="ctr">
              <a:lnSpc>
                <a:spcPct val="150000"/>
              </a:lnSpc>
            </a:pPr>
            <a:r>
              <a:rPr lang="it-IT" sz="2000" b="1" dirty="0" smtClean="0">
                <a:solidFill>
                  <a:srgbClr val="0070C0"/>
                </a:solidFill>
                <a:latin typeface="Times New Roman" pitchFamily="18" charset="0"/>
                <a:cs typeface="Times New Roman" pitchFamily="18" charset="0"/>
              </a:rPr>
              <a:t>Venerdì, 14 dicembre 1900</a:t>
            </a:r>
          </a:p>
        </p:txBody>
      </p:sp>
      <p:sp>
        <p:nvSpPr>
          <p:cNvPr id="4" name="Rettangolo 3"/>
          <p:cNvSpPr/>
          <p:nvPr/>
        </p:nvSpPr>
        <p:spPr>
          <a:xfrm>
            <a:off x="827584" y="4919008"/>
            <a:ext cx="7272808" cy="1938992"/>
          </a:xfrm>
          <a:prstGeom prst="rect">
            <a:avLst/>
          </a:prstGeom>
        </p:spPr>
        <p:txBody>
          <a:bodyPr wrap="square">
            <a:spAutoFit/>
          </a:bodyPr>
          <a:lstStyle/>
          <a:p>
            <a:pPr algn="ctr">
              <a:lnSpc>
                <a:spcPct val="150000"/>
              </a:lnSpc>
            </a:pPr>
            <a:r>
              <a:rPr lang="it-IT" sz="2000" b="1" dirty="0" smtClean="0">
                <a:solidFill>
                  <a:srgbClr val="FF0000"/>
                </a:solidFill>
                <a:latin typeface="Times New Roman" pitchFamily="18" charset="0"/>
                <a:cs typeface="Times New Roman" pitchFamily="18" charset="0"/>
              </a:rPr>
              <a:t>Max Karl Ernst Ludwig PLANCK</a:t>
            </a:r>
          </a:p>
          <a:p>
            <a:pPr algn="ctr">
              <a:lnSpc>
                <a:spcPct val="150000"/>
              </a:lnSpc>
            </a:pPr>
            <a:r>
              <a:rPr lang="it-IT" sz="2000" dirty="0" smtClean="0">
                <a:solidFill>
                  <a:srgbClr val="FF0000"/>
                </a:solidFill>
                <a:latin typeface="Times New Roman" pitchFamily="18" charset="0"/>
                <a:cs typeface="Times New Roman" pitchFamily="18" charset="0"/>
              </a:rPr>
              <a:t> (</a:t>
            </a:r>
            <a:r>
              <a:rPr lang="it-IT" sz="2000" dirty="0" err="1" smtClean="0">
                <a:solidFill>
                  <a:srgbClr val="FF0000"/>
                </a:solidFill>
                <a:latin typeface="Times New Roman" pitchFamily="18" charset="0"/>
                <a:cs typeface="Times New Roman" pitchFamily="18" charset="0"/>
              </a:rPr>
              <a:t>Kiel</a:t>
            </a:r>
            <a:r>
              <a:rPr lang="it-IT" sz="2000" dirty="0" smtClean="0">
                <a:solidFill>
                  <a:srgbClr val="FF0000"/>
                </a:solidFill>
                <a:latin typeface="Times New Roman" pitchFamily="18" charset="0"/>
                <a:cs typeface="Times New Roman" pitchFamily="18" charset="0"/>
              </a:rPr>
              <a:t>, 23 aprile 1858 – </a:t>
            </a:r>
            <a:r>
              <a:rPr lang="it-IT" sz="2000" dirty="0" err="1" smtClean="0">
                <a:solidFill>
                  <a:srgbClr val="FF0000"/>
                </a:solidFill>
                <a:latin typeface="Times New Roman" pitchFamily="18" charset="0"/>
                <a:cs typeface="Times New Roman" pitchFamily="18" charset="0"/>
              </a:rPr>
              <a:t>Göttingen</a:t>
            </a:r>
            <a:r>
              <a:rPr lang="it-IT" sz="2000" dirty="0" smtClean="0">
                <a:solidFill>
                  <a:srgbClr val="FF0000"/>
                </a:solidFill>
                <a:latin typeface="Times New Roman" pitchFamily="18" charset="0"/>
                <a:cs typeface="Times New Roman" pitchFamily="18" charset="0"/>
              </a:rPr>
              <a:t>, 4 ottobre 1947)</a:t>
            </a:r>
            <a:endParaRPr lang="it-IT" sz="2000" b="1" dirty="0" smtClean="0">
              <a:solidFill>
                <a:srgbClr val="FF0000"/>
              </a:solidFill>
              <a:latin typeface="Times New Roman" pitchFamily="18" charset="0"/>
              <a:cs typeface="Times New Roman" pitchFamily="18" charset="0"/>
            </a:endParaRPr>
          </a:p>
          <a:p>
            <a:pPr algn="ctr">
              <a:lnSpc>
                <a:spcPct val="150000"/>
              </a:lnSpc>
            </a:pPr>
            <a:r>
              <a:rPr lang="it-IT" sz="2000" b="1" dirty="0" smtClean="0">
                <a:solidFill>
                  <a:srgbClr val="FF0000"/>
                </a:solidFill>
                <a:latin typeface="Times New Roman" pitchFamily="18" charset="0"/>
                <a:cs typeface="Times New Roman" pitchFamily="18" charset="0"/>
              </a:rPr>
              <a:t>tiene un seminario presso la Società di Fisica Tedesca dal titolo</a:t>
            </a:r>
          </a:p>
          <a:p>
            <a:pPr algn="ctr">
              <a:lnSpc>
                <a:spcPct val="150000"/>
              </a:lnSpc>
            </a:pPr>
            <a:r>
              <a:rPr lang="it-IT" sz="2000" b="1" dirty="0" smtClean="0">
                <a:solidFill>
                  <a:srgbClr val="FF0000"/>
                </a:solidFill>
                <a:latin typeface="Times New Roman" pitchFamily="18" charset="0"/>
                <a:cs typeface="Times New Roman" pitchFamily="18" charset="0"/>
              </a:rPr>
              <a:t>“</a:t>
            </a:r>
            <a:r>
              <a:rPr lang="it-IT" sz="2000" b="1" i="1" dirty="0" smtClean="0">
                <a:solidFill>
                  <a:srgbClr val="FF0000"/>
                </a:solidFill>
                <a:latin typeface="Times New Roman" pitchFamily="18" charset="0"/>
                <a:cs typeface="Times New Roman" pitchFamily="18" charset="0"/>
              </a:rPr>
              <a:t>La teoria della distribuzione dell’energia in uno spettro normale</a:t>
            </a:r>
            <a:r>
              <a:rPr lang="it-IT" sz="2000" b="1" dirty="0" smtClean="0">
                <a:solidFill>
                  <a:srgbClr val="FF0000"/>
                </a:solidFill>
                <a:latin typeface="Times New Roman" pitchFamily="18" charset="0"/>
                <a:cs typeface="Times New Roman" pitchFamily="18" charset="0"/>
              </a:rPr>
              <a:t>”</a:t>
            </a:r>
            <a:endParaRPr lang="it-IT" sz="2000" b="1" dirty="0">
              <a:solidFill>
                <a:srgbClr val="FF0000"/>
              </a:solidFill>
              <a:latin typeface="Times New Roman" pitchFamily="18" charset="0"/>
              <a:cs typeface="Times New Roman" pitchFamily="18" charset="0"/>
            </a:endParaRPr>
          </a:p>
        </p:txBody>
      </p:sp>
      <p:pic>
        <p:nvPicPr>
          <p:cNvPr id="88066" name="Picture 2" descr="http://www.portalplanetasedna.com.ar/archivos_varios3/planck1.gif"/>
          <p:cNvPicPr>
            <a:picLocks noChangeAspect="1" noChangeArrowheads="1"/>
          </p:cNvPicPr>
          <p:nvPr/>
        </p:nvPicPr>
        <p:blipFill>
          <a:blip r:embed="rId3" cstate="print"/>
          <a:srcRect/>
          <a:stretch>
            <a:fillRect/>
          </a:stretch>
        </p:blipFill>
        <p:spPr bwMode="auto">
          <a:xfrm>
            <a:off x="2771800" y="692696"/>
            <a:ext cx="3168352" cy="42719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6"/>
                                        </p:tgtEl>
                                        <p:attrNameLst>
                                          <p:attrName>style.visibility</p:attrName>
                                        </p:attrNameLst>
                                      </p:cBhvr>
                                      <p:to>
                                        <p:strVal val="visible"/>
                                      </p:to>
                                    </p:set>
                                    <p:animEffect transition="in" filter="dissolve">
                                      <p:cBhvr>
                                        <p:cTn id="12" dur="500"/>
                                        <p:tgtEl>
                                          <p:spTgt spid="8806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2" name="Ovale 1"/>
          <p:cNvSpPr/>
          <p:nvPr/>
        </p:nvSpPr>
        <p:spPr>
          <a:xfrm>
            <a:off x="179512" y="2420888"/>
            <a:ext cx="4104456" cy="3672408"/>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Ovale 2"/>
          <p:cNvSpPr/>
          <p:nvPr/>
        </p:nvSpPr>
        <p:spPr>
          <a:xfrm>
            <a:off x="4716016" y="2276872"/>
            <a:ext cx="4104456"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1403648" y="2780928"/>
            <a:ext cx="1730730" cy="70788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it-IT" sz="4000" b="1" cap="none" spc="0" dirty="0" smtClean="0">
                <a:ln/>
                <a:solidFill>
                  <a:schemeClr val="accent3"/>
                </a:solidFill>
                <a:effectLst/>
              </a:rPr>
              <a:t>REALTÀ</a:t>
            </a:r>
            <a:endParaRPr lang="it-IT" sz="4000" b="1" cap="none" spc="0" dirty="0">
              <a:ln/>
              <a:solidFill>
                <a:schemeClr val="accent3"/>
              </a:solidFill>
              <a:effectLst/>
            </a:endParaRPr>
          </a:p>
        </p:txBody>
      </p:sp>
      <p:sp>
        <p:nvSpPr>
          <p:cNvPr id="7" name="CasellaDiTesto 6"/>
          <p:cNvSpPr txBox="1"/>
          <p:nvPr/>
        </p:nvSpPr>
        <p:spPr>
          <a:xfrm>
            <a:off x="1253956" y="548680"/>
            <a:ext cx="6616940" cy="1015663"/>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it-IT" sz="2000" b="1" dirty="0" smtClean="0">
                <a:latin typeface="Times New Roman" pitchFamily="18" charset="0"/>
                <a:cs typeface="Times New Roman" pitchFamily="18" charset="0"/>
              </a:rPr>
              <a:t>UN RAPPORTO MEDIATO CON LA REALTÀ </a:t>
            </a:r>
          </a:p>
          <a:p>
            <a:pPr algn="ctr"/>
            <a:r>
              <a:rPr lang="it-IT" sz="2000" b="1" dirty="0" smtClean="0">
                <a:latin typeface="Times New Roman" pitchFamily="18" charset="0"/>
                <a:cs typeface="Times New Roman" pitchFamily="18" charset="0"/>
              </a:rPr>
              <a:t>PER MEZZO </a:t>
            </a:r>
            <a:r>
              <a:rPr lang="it-IT" sz="2000" b="1" dirty="0" err="1" smtClean="0">
                <a:latin typeface="Times New Roman" pitchFamily="18" charset="0"/>
                <a:cs typeface="Times New Roman" pitchFamily="18" charset="0"/>
              </a:rPr>
              <a:t>DI</a:t>
            </a:r>
            <a:r>
              <a:rPr lang="it-IT" sz="2000" b="1" dirty="0" smtClean="0">
                <a:latin typeface="Times New Roman" pitchFamily="18" charset="0"/>
                <a:cs typeface="Times New Roman" pitchFamily="18" charset="0"/>
              </a:rPr>
              <a:t> SEGNI</a:t>
            </a:r>
          </a:p>
          <a:p>
            <a:pPr algn="ctr"/>
            <a:r>
              <a:rPr lang="it-IT" sz="2000" b="1" dirty="0" smtClean="0">
                <a:latin typeface="Times New Roman" pitchFamily="18" charset="0"/>
                <a:cs typeface="Times New Roman" pitchFamily="18" charset="0"/>
              </a:rPr>
              <a:t>CHE POCHI AL MONDO RIESCONO A MANIPOLARE</a:t>
            </a:r>
            <a:endParaRPr lang="it-IT" sz="2000" b="1" dirty="0">
              <a:latin typeface="Times New Roman" pitchFamily="18" charset="0"/>
              <a:cs typeface="Times New Roman" pitchFamily="18" charset="0"/>
            </a:endParaRPr>
          </a:p>
        </p:txBody>
      </p:sp>
      <p:pic>
        <p:nvPicPr>
          <p:cNvPr id="8" name="Immagine 7" descr="Immagine correlata"/>
          <p:cNvPicPr/>
          <p:nvPr/>
        </p:nvPicPr>
        <p:blipFill>
          <a:blip r:embed="rId5" cstate="print"/>
          <a:srcRect/>
          <a:stretch>
            <a:fillRect/>
          </a:stretch>
        </p:blipFill>
        <p:spPr bwMode="auto">
          <a:xfrm>
            <a:off x="5292080" y="2996952"/>
            <a:ext cx="2952328" cy="2664296"/>
          </a:xfrm>
          <a:prstGeom prst="rect">
            <a:avLst/>
          </a:prstGeom>
          <a:noFill/>
          <a:ln w="9525">
            <a:noFill/>
            <a:miter lim="800000"/>
            <a:headEnd/>
            <a:tailEnd/>
          </a:ln>
        </p:spPr>
      </p:pic>
      <p:sp>
        <p:nvSpPr>
          <p:cNvPr id="11" name="CasellaDiTesto 10"/>
          <p:cNvSpPr txBox="1"/>
          <p:nvPr/>
        </p:nvSpPr>
        <p:spPr>
          <a:xfrm>
            <a:off x="5868144" y="2492896"/>
            <a:ext cx="1933543"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MATEMATICA</a:t>
            </a:r>
            <a:endParaRPr lang="it-IT"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1"/>
          <a:tileRect/>
        </a:gradFill>
        <a:effectLst/>
      </p:bgPr>
    </p:bg>
    <p:spTree>
      <p:nvGrpSpPr>
        <p:cNvPr id="1" name=""/>
        <p:cNvGrpSpPr/>
        <p:nvPr/>
      </p:nvGrpSpPr>
      <p:grpSpPr>
        <a:xfrm>
          <a:off x="0" y="0"/>
          <a:ext cx="0" cy="0"/>
          <a:chOff x="0" y="0"/>
          <a:chExt cx="0" cy="0"/>
        </a:xfrm>
      </p:grpSpPr>
      <p:sp>
        <p:nvSpPr>
          <p:cNvPr id="3" name="Rettangolo 2"/>
          <p:cNvSpPr/>
          <p:nvPr/>
        </p:nvSpPr>
        <p:spPr>
          <a:xfrm>
            <a:off x="395536" y="3789040"/>
            <a:ext cx="8284496" cy="286232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it-IT" sz="2000" b="1" dirty="0" err="1" smtClean="0">
                <a:solidFill>
                  <a:srgbClr val="0070C0"/>
                </a:solidFill>
                <a:latin typeface="Greek"/>
                <a:cs typeface="GreekC" pitchFamily="2" charset="0"/>
              </a:rPr>
              <a:t>Kaˆ</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œrcontai</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e„j</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BhqsaŽd£n</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kaˆ</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fšrousin</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aÙtù</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tuflÕn</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kaˆ</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parakaloàsin</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aÙtÕn</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†na</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aÙtoà</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¤yhtai</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kaˆ</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™pilabÒmenoj</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tÁj</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ceirÕj</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toà</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tufloà</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™x</a:t>
            </a:r>
            <a:r>
              <a:rPr lang="it-IT" sz="2000" b="1" dirty="0" smtClean="0">
                <a:solidFill>
                  <a:srgbClr val="0070C0"/>
                </a:solidFill>
                <a:latin typeface="Greek"/>
                <a:cs typeface="GreekC" pitchFamily="2" charset="0"/>
              </a:rPr>
              <a:t>»</a:t>
            </a:r>
            <a:r>
              <a:rPr lang="it-IT" sz="2000" b="1" dirty="0" err="1" smtClean="0">
                <a:solidFill>
                  <a:srgbClr val="0070C0"/>
                </a:solidFill>
                <a:latin typeface="Greek"/>
                <a:cs typeface="GreekC" pitchFamily="2" charset="0"/>
              </a:rPr>
              <a:t>negken</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aÙtÕn</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œxw</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tÁj</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kèmhj</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kaˆ</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ptÚsaj</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e„j</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t¦</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Ômmata</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aÙtoà</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™piqeˆj</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t¦j</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ce‹raj</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aÙtù</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™phrèta</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aÙtÒn</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E‡</a:t>
            </a:r>
            <a:r>
              <a:rPr lang="it-IT" sz="2000" b="1" dirty="0" smtClean="0">
                <a:solidFill>
                  <a:srgbClr val="0070C0"/>
                </a:solidFill>
                <a:latin typeface="Greek"/>
                <a:cs typeface="GreekC" pitchFamily="2" charset="0"/>
              </a:rPr>
              <a:t> ti </a:t>
            </a:r>
            <a:r>
              <a:rPr lang="it-IT" sz="2000" b="1" dirty="0" err="1" smtClean="0">
                <a:solidFill>
                  <a:srgbClr val="0070C0"/>
                </a:solidFill>
                <a:latin typeface="Greek"/>
                <a:cs typeface="GreekC" pitchFamily="2" charset="0"/>
              </a:rPr>
              <a:t>blšpeij</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kaˆ</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¢nablšyaj</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œlegen</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Blšpw</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toÝj</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¢nqrèpouj</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Óti</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æj</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dšndra</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Ðrî</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peripatoàntaj</a:t>
            </a:r>
            <a:r>
              <a:rPr lang="it-IT" sz="2000" b="1" dirty="0" smtClean="0">
                <a:solidFill>
                  <a:srgbClr val="0070C0"/>
                </a:solidFill>
                <a:latin typeface="Greek"/>
                <a:cs typeface="GreekC" pitchFamily="2" charset="0"/>
              </a:rPr>
              <a:t>. e</a:t>
            </a:r>
            <a:r>
              <a:rPr lang="it-IT" sz="2000" b="1" dirty="0" err="1" smtClean="0">
                <a:solidFill>
                  <a:srgbClr val="0070C0"/>
                </a:solidFill>
                <a:latin typeface="Greek"/>
                <a:cs typeface="GreekC" pitchFamily="2" charset="0"/>
              </a:rPr>
              <a:t>ta</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p£lin</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™pšqhken</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t¦j</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ce‹raj</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™pˆ</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toÝj</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ÑfqalmoÝj</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aÙtoà</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kaˆ</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dišbleyen</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kaˆ</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¢pekatšsth</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kaˆ</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™nšblepen</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thlaugîj</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¤panta</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kaˆ</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¢pšsteilen</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aÙtÕn</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e„j</a:t>
            </a:r>
            <a:r>
              <a:rPr lang="it-IT" sz="2000" b="1" dirty="0" smtClean="0">
                <a:solidFill>
                  <a:srgbClr val="0070C0"/>
                </a:solidFill>
                <a:latin typeface="Greek"/>
                <a:cs typeface="GreekC" pitchFamily="2" charset="0"/>
              </a:rPr>
              <a:t> o</a:t>
            </a:r>
            <a:r>
              <a:rPr lang="it-IT" sz="2000" b="1" dirty="0" err="1" smtClean="0">
                <a:solidFill>
                  <a:srgbClr val="0070C0"/>
                </a:solidFill>
                <a:latin typeface="Greek"/>
                <a:cs typeface="GreekC" pitchFamily="2" charset="0"/>
              </a:rPr>
              <a:t>kon</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aÙtoà</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lšgwn</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mhde</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e„j</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t¾n</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kèmhn</a:t>
            </a:r>
            <a:r>
              <a:rPr lang="it-IT" sz="2000" b="1" dirty="0" smtClean="0">
                <a:solidFill>
                  <a:srgbClr val="0070C0"/>
                </a:solidFill>
                <a:latin typeface="Greek"/>
                <a:cs typeface="GreekC" pitchFamily="2" charset="0"/>
              </a:rPr>
              <a:t> </a:t>
            </a:r>
            <a:r>
              <a:rPr lang="it-IT" sz="2000" b="1" dirty="0" err="1" smtClean="0">
                <a:solidFill>
                  <a:srgbClr val="0070C0"/>
                </a:solidFill>
                <a:latin typeface="Greek"/>
                <a:cs typeface="GreekC" pitchFamily="2" charset="0"/>
              </a:rPr>
              <a:t>e„sšlqVj</a:t>
            </a:r>
            <a:r>
              <a:rPr lang="it-IT" sz="2000" b="1" dirty="0" smtClean="0">
                <a:solidFill>
                  <a:srgbClr val="0070C0"/>
                </a:solidFill>
                <a:latin typeface="Greek"/>
                <a:cs typeface="GreekC" pitchFamily="2" charset="0"/>
              </a:rPr>
              <a:t>.</a:t>
            </a:r>
            <a:r>
              <a:rPr lang="it-IT" sz="2000" dirty="0" smtClean="0">
                <a:solidFill>
                  <a:srgbClr val="0070C0"/>
                </a:solidFill>
                <a:latin typeface="Greek"/>
                <a:cs typeface="GreekC" pitchFamily="2" charset="0"/>
              </a:rPr>
              <a:t> </a:t>
            </a:r>
            <a:r>
              <a:rPr lang="it-IT" sz="1600" dirty="0" smtClean="0">
                <a:solidFill>
                  <a:schemeClr val="tx1"/>
                </a:solidFill>
                <a:latin typeface="Times New Roman" pitchFamily="18" charset="0"/>
                <a:cs typeface="Times New Roman" pitchFamily="18" charset="0"/>
              </a:rPr>
              <a:t>(Mc 8,22-26)</a:t>
            </a:r>
          </a:p>
        </p:txBody>
      </p:sp>
      <p:pic>
        <p:nvPicPr>
          <p:cNvPr id="122884" name="Picture 4" descr="http://www.homolaicus.com/nt/vangeli/images/cieco4.jpg"/>
          <p:cNvPicPr>
            <a:picLocks noChangeAspect="1" noChangeArrowheads="1"/>
          </p:cNvPicPr>
          <p:nvPr/>
        </p:nvPicPr>
        <p:blipFill>
          <a:blip r:embed="rId2" cstate="print"/>
          <a:srcRect/>
          <a:stretch>
            <a:fillRect/>
          </a:stretch>
        </p:blipFill>
        <p:spPr bwMode="auto">
          <a:xfrm>
            <a:off x="5915025" y="0"/>
            <a:ext cx="3228975" cy="3657600"/>
          </a:xfrm>
          <a:prstGeom prst="rect">
            <a:avLst/>
          </a:prstGeom>
          <a:noFill/>
        </p:spPr>
      </p:pic>
      <p:sp>
        <p:nvSpPr>
          <p:cNvPr id="5" name="Rettangolo 4"/>
          <p:cNvSpPr/>
          <p:nvPr/>
        </p:nvSpPr>
        <p:spPr>
          <a:xfrm>
            <a:off x="4929190" y="2571744"/>
            <a:ext cx="939681" cy="1015663"/>
          </a:xfrm>
          <a:prstGeom prst="rect">
            <a:avLst/>
          </a:prstGeom>
        </p:spPr>
        <p:txBody>
          <a:bodyPr wrap="none">
            <a:spAutoFit/>
          </a:bodyPr>
          <a:lstStyle/>
          <a:p>
            <a:r>
              <a:rPr lang="it-IT" sz="1200" dirty="0" smtClean="0">
                <a:latin typeface="Times New Roman" pitchFamily="18" charset="0"/>
                <a:cs typeface="Times New Roman" pitchFamily="18" charset="0"/>
              </a:rPr>
              <a:t>Abazia di</a:t>
            </a:r>
          </a:p>
          <a:p>
            <a:r>
              <a:rPr lang="it-IT" sz="1200" dirty="0" smtClean="0">
                <a:latin typeface="Times New Roman" pitchFamily="18" charset="0"/>
                <a:cs typeface="Times New Roman" pitchFamily="18" charset="0"/>
              </a:rPr>
              <a:t>Sant'Angelo</a:t>
            </a:r>
          </a:p>
          <a:p>
            <a:r>
              <a:rPr lang="it-IT" sz="1200" dirty="0" smtClean="0">
                <a:latin typeface="Times New Roman" pitchFamily="18" charset="0"/>
                <a:cs typeface="Times New Roman" pitchFamily="18" charset="0"/>
              </a:rPr>
              <a:t>in </a:t>
            </a:r>
            <a:r>
              <a:rPr lang="it-IT" sz="1200" dirty="0" err="1" smtClean="0">
                <a:latin typeface="Times New Roman" pitchFamily="18" charset="0"/>
                <a:cs typeface="Times New Roman" pitchFamily="18" charset="0"/>
              </a:rPr>
              <a:t>Formis</a:t>
            </a:r>
            <a:r>
              <a:rPr lang="it-IT" sz="1200" dirty="0" smtClean="0">
                <a:latin typeface="Times New Roman" pitchFamily="18" charset="0"/>
                <a:cs typeface="Times New Roman" pitchFamily="18" charset="0"/>
              </a:rPr>
              <a:t>,</a:t>
            </a:r>
          </a:p>
          <a:p>
            <a:r>
              <a:rPr lang="it-IT" sz="1200" dirty="0" smtClean="0">
                <a:latin typeface="Times New Roman" pitchFamily="18" charset="0"/>
                <a:cs typeface="Times New Roman" pitchFamily="18" charset="0"/>
              </a:rPr>
              <a:t>Capua,</a:t>
            </a:r>
          </a:p>
          <a:p>
            <a:r>
              <a:rPr lang="it-IT" sz="1200" dirty="0" smtClean="0">
                <a:latin typeface="Times New Roman" pitchFamily="18" charset="0"/>
                <a:cs typeface="Times New Roman" pitchFamily="18" charset="0"/>
              </a:rPr>
              <a:t>1072-1087</a:t>
            </a:r>
            <a:endParaRPr lang="it-IT" sz="1200" dirty="0">
              <a:latin typeface="Times New Roman" pitchFamily="18" charset="0"/>
              <a:cs typeface="Times New Roman" pitchFamily="18" charset="0"/>
            </a:endParaRPr>
          </a:p>
        </p:txBody>
      </p:sp>
      <p:pic>
        <p:nvPicPr>
          <p:cNvPr id="6" name="Picture 4" descr="http://cdn.medicinalive.com/wp-content/uploads/2011/09/chirurgia-laser-miopia.jpg"/>
          <p:cNvPicPr>
            <a:picLocks noChangeAspect="1" noChangeArrowheads="1"/>
          </p:cNvPicPr>
          <p:nvPr/>
        </p:nvPicPr>
        <p:blipFill>
          <a:blip r:embed="rId3" cstate="print"/>
          <a:srcRect/>
          <a:stretch>
            <a:fillRect/>
          </a:stretch>
        </p:blipFill>
        <p:spPr bwMode="auto">
          <a:xfrm>
            <a:off x="0" y="0"/>
            <a:ext cx="3772874" cy="252028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3500000" scaled="1"/>
          <a:tileRect/>
        </a:gradFill>
        <a:effectLst/>
      </p:bgPr>
    </p:bg>
    <p:spTree>
      <p:nvGrpSpPr>
        <p:cNvPr id="1" name=""/>
        <p:cNvGrpSpPr/>
        <p:nvPr/>
      </p:nvGrpSpPr>
      <p:grpSpPr>
        <a:xfrm>
          <a:off x="0" y="0"/>
          <a:ext cx="0" cy="0"/>
          <a:chOff x="0" y="0"/>
          <a:chExt cx="0" cy="0"/>
        </a:xfrm>
      </p:grpSpPr>
      <p:pic>
        <p:nvPicPr>
          <p:cNvPr id="154626" name="Picture 2" descr="Risultati immagini per jim al-khalili"/>
          <p:cNvPicPr>
            <a:picLocks noChangeAspect="1" noChangeArrowheads="1"/>
          </p:cNvPicPr>
          <p:nvPr/>
        </p:nvPicPr>
        <p:blipFill>
          <a:blip r:embed="rId2" cstate="print"/>
          <a:srcRect/>
          <a:stretch>
            <a:fillRect/>
          </a:stretch>
        </p:blipFill>
        <p:spPr bwMode="auto">
          <a:xfrm>
            <a:off x="0" y="0"/>
            <a:ext cx="4104456" cy="3078342"/>
          </a:xfrm>
          <a:prstGeom prst="rect">
            <a:avLst/>
          </a:prstGeom>
          <a:noFill/>
        </p:spPr>
      </p:pic>
      <p:sp>
        <p:nvSpPr>
          <p:cNvPr id="4" name="CasellaDiTesto 3"/>
          <p:cNvSpPr txBox="1"/>
          <p:nvPr/>
        </p:nvSpPr>
        <p:spPr>
          <a:xfrm>
            <a:off x="4427985" y="116632"/>
            <a:ext cx="4536504" cy="2492990"/>
          </a:xfrm>
          <a:prstGeom prst="rect">
            <a:avLst/>
          </a:prstGeom>
          <a:noFill/>
        </p:spPr>
        <p:txBody>
          <a:bodyPr wrap="square" rtlCol="0">
            <a:spAutoFit/>
          </a:bodyPr>
          <a:lstStyle/>
          <a:p>
            <a:pPr algn="just"/>
            <a:r>
              <a:rPr lang="it-IT" sz="1600" dirty="0" smtClean="0">
                <a:solidFill>
                  <a:srgbClr val="002060"/>
                </a:solidFill>
                <a:latin typeface="Times New Roman" pitchFamily="18" charset="0"/>
                <a:cs typeface="Times New Roman" pitchFamily="18" charset="0"/>
              </a:rPr>
              <a:t>“… </a:t>
            </a:r>
            <a:r>
              <a:rPr lang="it-IT" sz="1600" i="1" dirty="0" smtClean="0">
                <a:solidFill>
                  <a:srgbClr val="002060"/>
                </a:solidFill>
                <a:latin typeface="Times New Roman" pitchFamily="18" charset="0"/>
                <a:cs typeface="Times New Roman" pitchFamily="18" charset="0"/>
              </a:rPr>
              <a:t>la fascinazione del pubblico per ogni sorta di fenomeno paranormale che sembra sfuggire a una precisa e puntigliosa classificazione scientifica continua senza sosta. Sembra che molti traggano conforto dalla nozione che esistono ancora zone del nostro mondo resistenti all’inesorabile avanzata della scienza, zone dove la magia, il mistero, e la trascendenza sopravvivono e prosperano</a:t>
            </a:r>
            <a:r>
              <a:rPr lang="it-IT" sz="1600" dirty="0" smtClean="0">
                <a:solidFill>
                  <a:srgbClr val="002060"/>
                </a:solidFill>
                <a:latin typeface="Times New Roman" pitchFamily="18" charset="0"/>
                <a:cs typeface="Times New Roman" pitchFamily="18" charset="0"/>
              </a:rPr>
              <a:t>.”</a:t>
            </a:r>
            <a:endParaRPr lang="it-IT" sz="1400" dirty="0" smtClean="0">
              <a:solidFill>
                <a:srgbClr val="002060"/>
              </a:solidFill>
              <a:latin typeface="Times New Roman" pitchFamily="18" charset="0"/>
              <a:cs typeface="Times New Roman" pitchFamily="18" charset="0"/>
            </a:endParaRPr>
          </a:p>
          <a:p>
            <a:endParaRPr lang="it-IT" sz="1400" dirty="0" smtClean="0">
              <a:solidFill>
                <a:srgbClr val="002060"/>
              </a:solidFill>
              <a:latin typeface="Times New Roman" pitchFamily="18" charset="0"/>
              <a:cs typeface="Times New Roman" pitchFamily="18" charset="0"/>
            </a:endParaRPr>
          </a:p>
          <a:p>
            <a:r>
              <a:rPr lang="it-IT" sz="1400" dirty="0" smtClean="0">
                <a:solidFill>
                  <a:srgbClr val="002060"/>
                </a:solidFill>
                <a:latin typeface="Times New Roman" pitchFamily="18" charset="0"/>
                <a:cs typeface="Times New Roman" pitchFamily="18" charset="0"/>
              </a:rPr>
              <a:t>La fisica dei perplessi - </a:t>
            </a:r>
            <a:r>
              <a:rPr lang="it-IT" sz="1400" dirty="0" err="1" smtClean="0">
                <a:solidFill>
                  <a:srgbClr val="002060"/>
                </a:solidFill>
                <a:latin typeface="Times New Roman" pitchFamily="18" charset="0"/>
                <a:cs typeface="Times New Roman" pitchFamily="18" charset="0"/>
              </a:rPr>
              <a:t>Bolati</a:t>
            </a:r>
            <a:r>
              <a:rPr lang="it-IT" sz="1400" dirty="0" smtClean="0">
                <a:solidFill>
                  <a:srgbClr val="002060"/>
                </a:solidFill>
                <a:latin typeface="Times New Roman" pitchFamily="18" charset="0"/>
                <a:cs typeface="Times New Roman" pitchFamily="18" charset="0"/>
              </a:rPr>
              <a:t> </a:t>
            </a:r>
            <a:r>
              <a:rPr lang="it-IT" sz="1400" dirty="0" err="1" smtClean="0">
                <a:solidFill>
                  <a:srgbClr val="002060"/>
                </a:solidFill>
                <a:latin typeface="Times New Roman" pitchFamily="18" charset="0"/>
                <a:cs typeface="Times New Roman" pitchFamily="18" charset="0"/>
              </a:rPr>
              <a:t>Boringhieri</a:t>
            </a:r>
            <a:r>
              <a:rPr lang="it-IT" sz="1400" dirty="0" smtClean="0">
                <a:solidFill>
                  <a:srgbClr val="002060"/>
                </a:solidFill>
                <a:latin typeface="Times New Roman" pitchFamily="18" charset="0"/>
                <a:cs typeface="Times New Roman" pitchFamily="18" charset="0"/>
              </a:rPr>
              <a:t> editori, 2014</a:t>
            </a:r>
            <a:endParaRPr lang="it-IT" sz="1400" dirty="0">
              <a:solidFill>
                <a:srgbClr val="002060"/>
              </a:solidFill>
              <a:latin typeface="Times New Roman" pitchFamily="18" charset="0"/>
              <a:cs typeface="Times New Roman" pitchFamily="18" charset="0"/>
            </a:endParaRPr>
          </a:p>
        </p:txBody>
      </p:sp>
      <p:sp>
        <p:nvSpPr>
          <p:cNvPr id="5" name="CasellaDiTesto 4"/>
          <p:cNvSpPr txBox="1"/>
          <p:nvPr/>
        </p:nvSpPr>
        <p:spPr>
          <a:xfrm>
            <a:off x="107504" y="3318570"/>
            <a:ext cx="4896544" cy="3539430"/>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Una volta ebbe ad esprimere al suo amico Oskar </a:t>
            </a:r>
            <a:r>
              <a:rPr lang="it-IT" sz="1600" dirty="0" err="1" smtClean="0">
                <a:latin typeface="Times New Roman" pitchFamily="18" charset="0"/>
                <a:cs typeface="Times New Roman" pitchFamily="18" charset="0"/>
              </a:rPr>
              <a:t>Morgenstern</a:t>
            </a:r>
            <a:r>
              <a:rPr lang="it-IT" sz="1600" dirty="0" smtClean="0">
                <a:latin typeface="Times New Roman" pitchFamily="18" charset="0"/>
                <a:cs typeface="Times New Roman" pitchFamily="18" charset="0"/>
              </a:rPr>
              <a:t> (economista austriaco) il suo stupore per il fatto che i ricercatori fossero riusciti a scoprire  le particelle elementari della fisica ed avessero ignorato l’esistenza “</a:t>
            </a:r>
            <a:r>
              <a:rPr lang="it-IT" sz="1600" b="1" i="1" dirty="0" smtClean="0">
                <a:latin typeface="Times New Roman" pitchFamily="18" charset="0"/>
                <a:cs typeface="Times New Roman" pitchFamily="18" charset="0"/>
              </a:rPr>
              <a:t>altamente probabile</a:t>
            </a:r>
            <a:r>
              <a:rPr lang="it-IT" sz="1600" dirty="0" smtClean="0">
                <a:latin typeface="Times New Roman" pitchFamily="18" charset="0"/>
                <a:cs typeface="Times New Roman" pitchFamily="18" charset="0"/>
              </a:rPr>
              <a:t>” di </a:t>
            </a:r>
            <a:r>
              <a:rPr lang="it-IT" sz="1600" b="1" dirty="0" smtClean="0">
                <a:solidFill>
                  <a:srgbClr val="0070C0"/>
                </a:solidFill>
                <a:latin typeface="Times New Roman" pitchFamily="18" charset="0"/>
                <a:cs typeface="Times New Roman" pitchFamily="18" charset="0"/>
              </a:rPr>
              <a:t>fattori psichici elementari</a:t>
            </a:r>
            <a:r>
              <a:rPr lang="it-IT" sz="1600" dirty="0" smtClean="0">
                <a:latin typeface="Times New Roman" pitchFamily="18" charset="0"/>
                <a:cs typeface="Times New Roman" pitchFamily="18" charset="0"/>
              </a:rPr>
              <a:t> </a:t>
            </a:r>
            <a:r>
              <a:rPr lang="it-IT" sz="1600" b="1" dirty="0" smtClean="0">
                <a:solidFill>
                  <a:srgbClr val="7030A0"/>
                </a:solidFill>
                <a:latin typeface="Times New Roman" pitchFamily="18" charset="0"/>
                <a:cs typeface="Times New Roman" pitchFamily="18" charset="0"/>
              </a:rPr>
              <a:t>possibili vettori di percezioni extrasensoriali</a:t>
            </a:r>
            <a:r>
              <a:rPr lang="it-IT" sz="1600" dirty="0" smtClean="0">
                <a:latin typeface="Times New Roman" pitchFamily="18" charset="0"/>
                <a:cs typeface="Times New Roman" pitchFamily="18" charset="0"/>
              </a:rPr>
              <a:t>. Nella stessa lettera scrive inoltre che ritiene che certi dati dell’esperienza “</a:t>
            </a:r>
            <a:r>
              <a:rPr lang="it-IT" sz="1600" b="1" i="1" dirty="0" smtClean="0">
                <a:latin typeface="Times New Roman" pitchFamily="18" charset="0"/>
                <a:cs typeface="Times New Roman" pitchFamily="18" charset="0"/>
              </a:rPr>
              <a:t>non siano qualcosa di semplicemente soggettivo poiché non possono essere associati ad azioni di certe cose sugli organi di senso. Al contrario anch’essi possono rappresentare un aspetto della realtà oggettiva, ma, a differenza delle sensazioni, la loro esistenza può essere dovuta a un altro tipo di rapporto fra noi e la realtà</a:t>
            </a:r>
            <a:r>
              <a:rPr lang="it-IT" sz="1600" dirty="0" smtClean="0">
                <a:latin typeface="Times New Roman" pitchFamily="18" charset="0"/>
                <a:cs typeface="Times New Roman" pitchFamily="18" charset="0"/>
              </a:rPr>
              <a:t>”.</a:t>
            </a:r>
            <a:endParaRPr lang="it-IT" sz="1600" dirty="0">
              <a:latin typeface="Times New Roman" pitchFamily="18" charset="0"/>
              <a:cs typeface="Times New Roman" pitchFamily="18" charset="0"/>
            </a:endParaRPr>
          </a:p>
        </p:txBody>
      </p:sp>
      <p:pic>
        <p:nvPicPr>
          <p:cNvPr id="154629" name="Picture 5" descr="Immagine correlata"/>
          <p:cNvPicPr>
            <a:picLocks noChangeAspect="1" noChangeArrowheads="1"/>
          </p:cNvPicPr>
          <p:nvPr/>
        </p:nvPicPr>
        <p:blipFill>
          <a:blip r:embed="rId3" cstate="print"/>
          <a:srcRect/>
          <a:stretch>
            <a:fillRect/>
          </a:stretch>
        </p:blipFill>
        <p:spPr bwMode="auto">
          <a:xfrm>
            <a:off x="5148064" y="3573015"/>
            <a:ext cx="3816424" cy="3172093"/>
          </a:xfrm>
          <a:prstGeom prst="rect">
            <a:avLst/>
          </a:prstGeom>
          <a:noFill/>
        </p:spPr>
      </p:pic>
      <p:sp>
        <p:nvSpPr>
          <p:cNvPr id="9" name="CasellaDiTesto 8"/>
          <p:cNvSpPr txBox="1"/>
          <p:nvPr/>
        </p:nvSpPr>
        <p:spPr>
          <a:xfrm>
            <a:off x="0" y="3068960"/>
            <a:ext cx="4982005" cy="276999"/>
          </a:xfrm>
          <a:prstGeom prst="rect">
            <a:avLst/>
          </a:prstGeom>
          <a:noFill/>
        </p:spPr>
        <p:txBody>
          <a:bodyPr wrap="none" rtlCol="0">
            <a:spAutoFit/>
          </a:bodyPr>
          <a:lstStyle/>
          <a:p>
            <a:r>
              <a:rPr lang="it-IT" sz="1200" b="1" dirty="0" smtClean="0">
                <a:latin typeface="Times New Roman" pitchFamily="18" charset="0"/>
                <a:cs typeface="Times New Roman" pitchFamily="18" charset="0"/>
              </a:rPr>
              <a:t>Jim </a:t>
            </a:r>
            <a:r>
              <a:rPr lang="it-IT" sz="1200" b="1" dirty="0" err="1" smtClean="0">
                <a:latin typeface="Times New Roman" pitchFamily="18" charset="0"/>
                <a:cs typeface="Times New Roman" pitchFamily="18" charset="0"/>
              </a:rPr>
              <a:t>Al-Khalili</a:t>
            </a:r>
            <a:r>
              <a:rPr lang="it-IT" sz="1200" dirty="0" smtClean="0">
                <a:latin typeface="Times New Roman" pitchFamily="18" charset="0"/>
                <a:cs typeface="Times New Roman" pitchFamily="18" charset="0"/>
              </a:rPr>
              <a:t> (Baghdad, 20 settembre 1962, fisico e divulgatore scientifico)</a:t>
            </a:r>
            <a:endParaRPr lang="it-IT" sz="1200" dirty="0">
              <a:latin typeface="Times New Roman" pitchFamily="18" charset="0"/>
              <a:cs typeface="Times New Roman" pitchFamily="18" charset="0"/>
            </a:endParaRPr>
          </a:p>
        </p:txBody>
      </p:sp>
      <p:sp>
        <p:nvSpPr>
          <p:cNvPr id="8" name="Rettangolo 7"/>
          <p:cNvSpPr/>
          <p:nvPr/>
        </p:nvSpPr>
        <p:spPr>
          <a:xfrm>
            <a:off x="4967536" y="3068960"/>
            <a:ext cx="4176464" cy="461665"/>
          </a:xfrm>
          <a:prstGeom prst="rect">
            <a:avLst/>
          </a:prstGeom>
        </p:spPr>
        <p:txBody>
          <a:bodyPr wrap="square">
            <a:spAutoFit/>
          </a:bodyPr>
          <a:lstStyle/>
          <a:p>
            <a:pPr algn="ctr"/>
            <a:r>
              <a:rPr lang="it-IT" sz="1200" b="1" dirty="0" smtClean="0">
                <a:latin typeface="Times New Roman" pitchFamily="18" charset="0"/>
                <a:cs typeface="Times New Roman" pitchFamily="18" charset="0"/>
              </a:rPr>
              <a:t>Kurt </a:t>
            </a:r>
            <a:r>
              <a:rPr lang="it-IT" sz="1200" b="1" dirty="0" err="1" smtClean="0">
                <a:latin typeface="Times New Roman" pitchFamily="18" charset="0"/>
                <a:cs typeface="Times New Roman" pitchFamily="18" charset="0"/>
              </a:rPr>
              <a:t>Godel</a:t>
            </a:r>
            <a:r>
              <a:rPr lang="it-IT" sz="1200" b="1" dirty="0" smtClean="0">
                <a:latin typeface="Times New Roman" pitchFamily="18" charset="0"/>
                <a:cs typeface="Times New Roman" pitchFamily="18" charset="0"/>
              </a:rPr>
              <a:t> </a:t>
            </a:r>
            <a:r>
              <a:rPr lang="it-IT" sz="1200" dirty="0" smtClean="0">
                <a:latin typeface="Times New Roman" pitchFamily="18" charset="0"/>
                <a:cs typeface="Times New Roman" pitchFamily="18" charset="0"/>
              </a:rPr>
              <a:t>(Brno, 28 aprile 1906 – Princeton, 14 gennaio 1978,</a:t>
            </a:r>
          </a:p>
          <a:p>
            <a:pPr algn="ctr"/>
            <a:r>
              <a:rPr lang="it-IT" sz="1200" dirty="0" smtClean="0">
                <a:latin typeface="Times New Roman" pitchFamily="18" charset="0"/>
                <a:cs typeface="Times New Roman" pitchFamily="18" charset="0"/>
              </a:rPr>
              <a:t>matematico, logico e filosofo austriaco)</a:t>
            </a:r>
            <a:endParaRPr lang="it-IT" sz="1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54626"/>
                                        </p:tgtEl>
                                        <p:attrNameLst>
                                          <p:attrName>style.visibility</p:attrName>
                                        </p:attrNameLst>
                                      </p:cBhvr>
                                      <p:to>
                                        <p:strVal val="visible"/>
                                      </p:to>
                                    </p:set>
                                    <p:anim calcmode="lin" valueType="num">
                                      <p:cBhvr additive="base">
                                        <p:cTn id="7" dur="500" fill="hold"/>
                                        <p:tgtEl>
                                          <p:spTgt spid="154626"/>
                                        </p:tgtEl>
                                        <p:attrNameLst>
                                          <p:attrName>ppt_x</p:attrName>
                                        </p:attrNameLst>
                                      </p:cBhvr>
                                      <p:tavLst>
                                        <p:tav tm="0">
                                          <p:val>
                                            <p:strVal val="0-#ppt_w/2"/>
                                          </p:val>
                                        </p:tav>
                                        <p:tav tm="100000">
                                          <p:val>
                                            <p:strVal val="#ppt_x"/>
                                          </p:val>
                                        </p:tav>
                                      </p:tavLst>
                                    </p:anim>
                                    <p:anim calcmode="lin" valueType="num">
                                      <p:cBhvr additive="base">
                                        <p:cTn id="8" dur="500" fill="hold"/>
                                        <p:tgtEl>
                                          <p:spTgt spid="1546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54629"/>
                                        </p:tgtEl>
                                        <p:attrNameLst>
                                          <p:attrName>style.visibility</p:attrName>
                                        </p:attrNameLst>
                                      </p:cBhvr>
                                      <p:to>
                                        <p:strVal val="visible"/>
                                      </p:to>
                                    </p:set>
                                    <p:anim calcmode="lin" valueType="num">
                                      <p:cBhvr additive="base">
                                        <p:cTn id="25" dur="500" fill="hold"/>
                                        <p:tgtEl>
                                          <p:spTgt spid="154629"/>
                                        </p:tgtEl>
                                        <p:attrNameLst>
                                          <p:attrName>ppt_x</p:attrName>
                                        </p:attrNameLst>
                                      </p:cBhvr>
                                      <p:tavLst>
                                        <p:tav tm="0">
                                          <p:val>
                                            <p:strVal val="1+#ppt_w/2"/>
                                          </p:val>
                                        </p:tav>
                                        <p:tav tm="100000">
                                          <p:val>
                                            <p:strVal val="#ppt_x"/>
                                          </p:val>
                                        </p:tav>
                                      </p:tavLst>
                                    </p:anim>
                                    <p:anim calcmode="lin" valueType="num">
                                      <p:cBhvr additive="base">
                                        <p:cTn id="26" dur="500" fill="hold"/>
                                        <p:tgtEl>
                                          <p:spTgt spid="1546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ox(i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80228" name="Picture 4" descr="Immagine correlata"/>
          <p:cNvPicPr>
            <a:picLocks noChangeAspect="1" noChangeArrowheads="1"/>
          </p:cNvPicPr>
          <p:nvPr/>
        </p:nvPicPr>
        <p:blipFill>
          <a:blip r:embed="rId2" cstate="print"/>
          <a:srcRect/>
          <a:stretch>
            <a:fillRect/>
          </a:stretch>
        </p:blipFill>
        <p:spPr bwMode="auto">
          <a:xfrm>
            <a:off x="467544" y="1052736"/>
            <a:ext cx="5334000" cy="4943476"/>
          </a:xfrm>
          <a:prstGeom prst="rect">
            <a:avLst/>
          </a:prstGeom>
          <a:noFill/>
        </p:spPr>
      </p:pic>
      <p:graphicFrame>
        <p:nvGraphicFramePr>
          <p:cNvPr id="5" name="Tabella 4"/>
          <p:cNvGraphicFramePr>
            <a:graphicFrameLocks noGrp="1"/>
          </p:cNvGraphicFramePr>
          <p:nvPr/>
        </p:nvGraphicFramePr>
        <p:xfrm>
          <a:off x="6084168" y="908720"/>
          <a:ext cx="2756347" cy="5151120"/>
        </p:xfrm>
        <a:graphic>
          <a:graphicData uri="http://schemas.openxmlformats.org/drawingml/2006/table">
            <a:tbl>
              <a:tblPr/>
              <a:tblGrid>
                <a:gridCol w="2756347"/>
              </a:tblGrid>
              <a:tr h="3336384">
                <a:tc>
                  <a:txBody>
                    <a:bodyPr/>
                    <a:lstStyle/>
                    <a:p>
                      <a:r>
                        <a:rPr lang="it-IT" sz="2000" i="1" dirty="0" err="1" smtClean="0">
                          <a:solidFill>
                            <a:srgbClr val="0070C0"/>
                          </a:solidFill>
                          <a:latin typeface="Times New Roman" pitchFamily="18" charset="0"/>
                          <a:cs typeface="Times New Roman" pitchFamily="18" charset="0"/>
                        </a:rPr>
                        <a:t>Et</a:t>
                      </a:r>
                      <a:r>
                        <a:rPr lang="it-IT" sz="2000" i="1" dirty="0" smtClean="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cum</a:t>
                      </a:r>
                      <a:r>
                        <a:rPr lang="it-IT" sz="2000" i="1" dirty="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haec</a:t>
                      </a:r>
                      <a:r>
                        <a:rPr lang="it-IT" sz="2000" i="1" dirty="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dixisset</a:t>
                      </a:r>
                      <a:r>
                        <a:rPr lang="it-IT" sz="2000" i="1" dirty="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videntibus</a:t>
                      </a:r>
                      <a:r>
                        <a:rPr lang="it-IT" sz="2000" i="1" dirty="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illis</a:t>
                      </a:r>
                      <a:r>
                        <a:rPr lang="it-IT" sz="2000" i="1" dirty="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elevatus</a:t>
                      </a:r>
                      <a:r>
                        <a:rPr lang="it-IT" sz="2000" i="1" dirty="0">
                          <a:solidFill>
                            <a:srgbClr val="0070C0"/>
                          </a:solidFill>
                          <a:latin typeface="Times New Roman" pitchFamily="18" charset="0"/>
                          <a:cs typeface="Times New Roman" pitchFamily="18" charset="0"/>
                        </a:rPr>
                        <a:t> est, </a:t>
                      </a:r>
                      <a:r>
                        <a:rPr lang="it-IT" sz="2000" i="1" dirty="0" err="1">
                          <a:solidFill>
                            <a:srgbClr val="0070C0"/>
                          </a:solidFill>
                          <a:latin typeface="Times New Roman" pitchFamily="18" charset="0"/>
                          <a:cs typeface="Times New Roman" pitchFamily="18" charset="0"/>
                        </a:rPr>
                        <a:t>et</a:t>
                      </a:r>
                      <a:r>
                        <a:rPr lang="it-IT" sz="2000" i="1" dirty="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nubes</a:t>
                      </a:r>
                      <a:r>
                        <a:rPr lang="it-IT" sz="2000" i="1" dirty="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suscepit</a:t>
                      </a:r>
                      <a:r>
                        <a:rPr lang="it-IT" sz="2000" i="1" dirty="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eum</a:t>
                      </a:r>
                      <a:r>
                        <a:rPr lang="it-IT" sz="2000" i="1" dirty="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ab</a:t>
                      </a:r>
                      <a:r>
                        <a:rPr lang="it-IT" sz="2000" i="1" dirty="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oculis</a:t>
                      </a:r>
                      <a:r>
                        <a:rPr lang="it-IT" sz="2000" i="1" dirty="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eorum</a:t>
                      </a:r>
                      <a:r>
                        <a:rPr lang="it-IT" sz="2000" i="1" dirty="0">
                          <a:solidFill>
                            <a:srgbClr val="0070C0"/>
                          </a:solidFill>
                          <a:latin typeface="Times New Roman" pitchFamily="18" charset="0"/>
                          <a:cs typeface="Times New Roman" pitchFamily="18" charset="0"/>
                        </a:rPr>
                        <a:t>. </a:t>
                      </a:r>
                      <a:br>
                        <a:rPr lang="it-IT" sz="2000" i="1" dirty="0">
                          <a:solidFill>
                            <a:srgbClr val="0070C0"/>
                          </a:solidFill>
                          <a:latin typeface="Times New Roman" pitchFamily="18" charset="0"/>
                          <a:cs typeface="Times New Roman" pitchFamily="18" charset="0"/>
                        </a:rPr>
                      </a:br>
                      <a:r>
                        <a:rPr lang="it-IT" sz="2000" i="1" dirty="0" err="1" smtClean="0">
                          <a:solidFill>
                            <a:srgbClr val="0070C0"/>
                          </a:solidFill>
                          <a:latin typeface="Times New Roman" pitchFamily="18" charset="0"/>
                          <a:cs typeface="Times New Roman" pitchFamily="18" charset="0"/>
                        </a:rPr>
                        <a:t>Cumque</a:t>
                      </a:r>
                      <a:r>
                        <a:rPr lang="it-IT" sz="2000" i="1" dirty="0" smtClean="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intuerentur</a:t>
                      </a:r>
                      <a:r>
                        <a:rPr lang="it-IT" sz="2000" i="1" dirty="0">
                          <a:solidFill>
                            <a:srgbClr val="0070C0"/>
                          </a:solidFill>
                          <a:latin typeface="Times New Roman" pitchFamily="18" charset="0"/>
                          <a:cs typeface="Times New Roman" pitchFamily="18" charset="0"/>
                        </a:rPr>
                        <a:t> in </a:t>
                      </a:r>
                      <a:r>
                        <a:rPr lang="it-IT" sz="2000" i="1" dirty="0" err="1">
                          <a:solidFill>
                            <a:srgbClr val="0070C0"/>
                          </a:solidFill>
                          <a:latin typeface="Times New Roman" pitchFamily="18" charset="0"/>
                          <a:cs typeface="Times New Roman" pitchFamily="18" charset="0"/>
                        </a:rPr>
                        <a:t>caelum</a:t>
                      </a:r>
                      <a:r>
                        <a:rPr lang="it-IT" sz="2000" i="1" dirty="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eunte</a:t>
                      </a:r>
                      <a:r>
                        <a:rPr lang="it-IT" sz="2000" i="1" dirty="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illo</a:t>
                      </a:r>
                      <a:r>
                        <a:rPr lang="it-IT" sz="2000" i="1" dirty="0">
                          <a:solidFill>
                            <a:srgbClr val="0070C0"/>
                          </a:solidFill>
                          <a:latin typeface="Times New Roman" pitchFamily="18" charset="0"/>
                          <a:cs typeface="Times New Roman" pitchFamily="18" charset="0"/>
                        </a:rPr>
                        <a:t>, ecce duo viri </a:t>
                      </a:r>
                      <a:r>
                        <a:rPr lang="it-IT" sz="2000" i="1" dirty="0" err="1">
                          <a:solidFill>
                            <a:srgbClr val="0070C0"/>
                          </a:solidFill>
                          <a:latin typeface="Times New Roman" pitchFamily="18" charset="0"/>
                          <a:cs typeface="Times New Roman" pitchFamily="18" charset="0"/>
                        </a:rPr>
                        <a:t>astiterunt</a:t>
                      </a:r>
                      <a:r>
                        <a:rPr lang="it-IT" sz="2000" i="1" dirty="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iuxta</a:t>
                      </a:r>
                      <a:r>
                        <a:rPr lang="it-IT" sz="2000" i="1" dirty="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illos</a:t>
                      </a:r>
                      <a:r>
                        <a:rPr lang="it-IT" sz="2000" i="1" dirty="0">
                          <a:solidFill>
                            <a:srgbClr val="0070C0"/>
                          </a:solidFill>
                          <a:latin typeface="Times New Roman" pitchFamily="18" charset="0"/>
                          <a:cs typeface="Times New Roman" pitchFamily="18" charset="0"/>
                        </a:rPr>
                        <a:t> in </a:t>
                      </a:r>
                      <a:r>
                        <a:rPr lang="it-IT" sz="2000" i="1" dirty="0" err="1">
                          <a:solidFill>
                            <a:srgbClr val="0070C0"/>
                          </a:solidFill>
                          <a:latin typeface="Times New Roman" pitchFamily="18" charset="0"/>
                          <a:cs typeface="Times New Roman" pitchFamily="18" charset="0"/>
                        </a:rPr>
                        <a:t>vestibus</a:t>
                      </a:r>
                      <a:r>
                        <a:rPr lang="it-IT" sz="2000" i="1" dirty="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albis</a:t>
                      </a:r>
                      <a:r>
                        <a:rPr lang="it-IT" sz="2000" i="1" dirty="0">
                          <a:solidFill>
                            <a:srgbClr val="0070C0"/>
                          </a:solidFill>
                          <a:latin typeface="Times New Roman" pitchFamily="18" charset="0"/>
                          <a:cs typeface="Times New Roman" pitchFamily="18" charset="0"/>
                        </a:rPr>
                        <a:t>, </a:t>
                      </a:r>
                      <a:r>
                        <a:rPr lang="it-IT" sz="2000" i="1" dirty="0" smtClean="0">
                          <a:solidFill>
                            <a:srgbClr val="0070C0"/>
                          </a:solidFill>
                          <a:latin typeface="Times New Roman" pitchFamily="18" charset="0"/>
                          <a:cs typeface="Times New Roman" pitchFamily="18" charset="0"/>
                        </a:rPr>
                        <a:t>qui </a:t>
                      </a:r>
                      <a:r>
                        <a:rPr lang="it-IT" sz="2000" i="1" dirty="0" err="1">
                          <a:solidFill>
                            <a:srgbClr val="0070C0"/>
                          </a:solidFill>
                          <a:latin typeface="Times New Roman" pitchFamily="18" charset="0"/>
                          <a:cs typeface="Times New Roman" pitchFamily="18" charset="0"/>
                        </a:rPr>
                        <a:t>et</a:t>
                      </a:r>
                      <a:r>
                        <a:rPr lang="it-IT" sz="2000" i="1" dirty="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dixerunt</a:t>
                      </a:r>
                      <a:r>
                        <a:rPr lang="it-IT" sz="2000" i="1" dirty="0">
                          <a:solidFill>
                            <a:srgbClr val="0070C0"/>
                          </a:solidFill>
                          <a:latin typeface="Times New Roman" pitchFamily="18" charset="0"/>
                          <a:cs typeface="Times New Roman" pitchFamily="18" charset="0"/>
                        </a:rPr>
                        <a:t>: “ </a:t>
                      </a:r>
                      <a:r>
                        <a:rPr lang="it-IT" sz="2000" b="1" i="1" dirty="0">
                          <a:solidFill>
                            <a:srgbClr val="0070C0"/>
                          </a:solidFill>
                          <a:latin typeface="Times New Roman" pitchFamily="18" charset="0"/>
                          <a:cs typeface="Times New Roman" pitchFamily="18" charset="0"/>
                        </a:rPr>
                        <a:t>Viri </a:t>
                      </a:r>
                      <a:r>
                        <a:rPr lang="it-IT" sz="2000" b="1" i="1" dirty="0" err="1">
                          <a:solidFill>
                            <a:srgbClr val="0070C0"/>
                          </a:solidFill>
                          <a:latin typeface="Times New Roman" pitchFamily="18" charset="0"/>
                          <a:cs typeface="Times New Roman" pitchFamily="18" charset="0"/>
                        </a:rPr>
                        <a:t>Galilaei</a:t>
                      </a:r>
                      <a:r>
                        <a:rPr lang="it-IT" sz="2000" b="1" i="1" dirty="0">
                          <a:solidFill>
                            <a:srgbClr val="0070C0"/>
                          </a:solidFill>
                          <a:latin typeface="Times New Roman" pitchFamily="18" charset="0"/>
                          <a:cs typeface="Times New Roman" pitchFamily="18" charset="0"/>
                        </a:rPr>
                        <a:t>, quid </a:t>
                      </a:r>
                      <a:r>
                        <a:rPr lang="it-IT" sz="2000" b="1" i="1" dirty="0" err="1">
                          <a:solidFill>
                            <a:srgbClr val="0070C0"/>
                          </a:solidFill>
                          <a:latin typeface="Times New Roman" pitchFamily="18" charset="0"/>
                          <a:cs typeface="Times New Roman" pitchFamily="18" charset="0"/>
                        </a:rPr>
                        <a:t>statis</a:t>
                      </a:r>
                      <a:r>
                        <a:rPr lang="it-IT" sz="2000" b="1" i="1" dirty="0">
                          <a:solidFill>
                            <a:srgbClr val="0070C0"/>
                          </a:solidFill>
                          <a:latin typeface="Times New Roman" pitchFamily="18" charset="0"/>
                          <a:cs typeface="Times New Roman" pitchFamily="18" charset="0"/>
                        </a:rPr>
                        <a:t> </a:t>
                      </a:r>
                      <a:r>
                        <a:rPr lang="it-IT" sz="2000" b="1" i="1" dirty="0" err="1">
                          <a:solidFill>
                            <a:srgbClr val="0070C0"/>
                          </a:solidFill>
                          <a:latin typeface="Times New Roman" pitchFamily="18" charset="0"/>
                          <a:cs typeface="Times New Roman" pitchFamily="18" charset="0"/>
                        </a:rPr>
                        <a:t>aspicientes</a:t>
                      </a:r>
                      <a:r>
                        <a:rPr lang="it-IT" sz="2000" b="1" i="1" dirty="0">
                          <a:solidFill>
                            <a:srgbClr val="0070C0"/>
                          </a:solidFill>
                          <a:latin typeface="Times New Roman" pitchFamily="18" charset="0"/>
                          <a:cs typeface="Times New Roman" pitchFamily="18" charset="0"/>
                        </a:rPr>
                        <a:t> in </a:t>
                      </a:r>
                      <a:r>
                        <a:rPr lang="it-IT" sz="2000" b="1" i="1" dirty="0" err="1">
                          <a:solidFill>
                            <a:srgbClr val="0070C0"/>
                          </a:solidFill>
                          <a:latin typeface="Times New Roman" pitchFamily="18" charset="0"/>
                          <a:cs typeface="Times New Roman" pitchFamily="18" charset="0"/>
                        </a:rPr>
                        <a:t>caelum</a:t>
                      </a:r>
                      <a:r>
                        <a:rPr lang="it-IT" sz="2000" b="1" i="1" dirty="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Hic</a:t>
                      </a:r>
                      <a:r>
                        <a:rPr lang="it-IT" sz="2000" i="1" dirty="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Iesus</a:t>
                      </a:r>
                      <a:r>
                        <a:rPr lang="it-IT" sz="2000" i="1" dirty="0">
                          <a:solidFill>
                            <a:srgbClr val="0070C0"/>
                          </a:solidFill>
                          <a:latin typeface="Times New Roman" pitchFamily="18" charset="0"/>
                          <a:cs typeface="Times New Roman" pitchFamily="18" charset="0"/>
                        </a:rPr>
                        <a:t>, qui </a:t>
                      </a:r>
                      <a:r>
                        <a:rPr lang="it-IT" sz="2000" i="1" dirty="0" err="1">
                          <a:solidFill>
                            <a:srgbClr val="0070C0"/>
                          </a:solidFill>
                          <a:latin typeface="Times New Roman" pitchFamily="18" charset="0"/>
                          <a:cs typeface="Times New Roman" pitchFamily="18" charset="0"/>
                        </a:rPr>
                        <a:t>assumptus</a:t>
                      </a:r>
                      <a:r>
                        <a:rPr lang="it-IT" sz="2000" i="1" dirty="0">
                          <a:solidFill>
                            <a:srgbClr val="0070C0"/>
                          </a:solidFill>
                          <a:latin typeface="Times New Roman" pitchFamily="18" charset="0"/>
                          <a:cs typeface="Times New Roman" pitchFamily="18" charset="0"/>
                        </a:rPr>
                        <a:t> est a </a:t>
                      </a:r>
                      <a:r>
                        <a:rPr lang="it-IT" sz="2000" i="1" dirty="0" err="1">
                          <a:solidFill>
                            <a:srgbClr val="0070C0"/>
                          </a:solidFill>
                          <a:latin typeface="Times New Roman" pitchFamily="18" charset="0"/>
                          <a:cs typeface="Times New Roman" pitchFamily="18" charset="0"/>
                        </a:rPr>
                        <a:t>vobis</a:t>
                      </a:r>
                      <a:r>
                        <a:rPr lang="it-IT" sz="2000" i="1" dirty="0">
                          <a:solidFill>
                            <a:srgbClr val="0070C0"/>
                          </a:solidFill>
                          <a:latin typeface="Times New Roman" pitchFamily="18" charset="0"/>
                          <a:cs typeface="Times New Roman" pitchFamily="18" charset="0"/>
                        </a:rPr>
                        <a:t> in </a:t>
                      </a:r>
                      <a:r>
                        <a:rPr lang="it-IT" sz="2000" i="1" dirty="0" err="1">
                          <a:solidFill>
                            <a:srgbClr val="0070C0"/>
                          </a:solidFill>
                          <a:latin typeface="Times New Roman" pitchFamily="18" charset="0"/>
                          <a:cs typeface="Times New Roman" pitchFamily="18" charset="0"/>
                        </a:rPr>
                        <a:t>caelum</a:t>
                      </a:r>
                      <a:r>
                        <a:rPr lang="it-IT" sz="2000" i="1" dirty="0">
                          <a:solidFill>
                            <a:srgbClr val="0070C0"/>
                          </a:solidFill>
                          <a:latin typeface="Times New Roman" pitchFamily="18" charset="0"/>
                          <a:cs typeface="Times New Roman" pitchFamily="18" charset="0"/>
                        </a:rPr>
                        <a:t>, sic </a:t>
                      </a:r>
                      <a:r>
                        <a:rPr lang="it-IT" sz="2000" i="1" dirty="0" err="1">
                          <a:solidFill>
                            <a:srgbClr val="0070C0"/>
                          </a:solidFill>
                          <a:latin typeface="Times New Roman" pitchFamily="18" charset="0"/>
                          <a:cs typeface="Times New Roman" pitchFamily="18" charset="0"/>
                        </a:rPr>
                        <a:t>veniet</a:t>
                      </a:r>
                      <a:r>
                        <a:rPr lang="it-IT" sz="2000" i="1" dirty="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quemadmodum</a:t>
                      </a:r>
                      <a:r>
                        <a:rPr lang="it-IT" sz="2000" i="1" dirty="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vidistis</a:t>
                      </a:r>
                      <a:r>
                        <a:rPr lang="it-IT" sz="2000" i="1" dirty="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eum</a:t>
                      </a:r>
                      <a:r>
                        <a:rPr lang="it-IT" sz="2000" i="1" dirty="0">
                          <a:solidFill>
                            <a:srgbClr val="0070C0"/>
                          </a:solidFill>
                          <a:latin typeface="Times New Roman" pitchFamily="18" charset="0"/>
                          <a:cs typeface="Times New Roman" pitchFamily="18" charset="0"/>
                        </a:rPr>
                        <a:t> </a:t>
                      </a:r>
                      <a:r>
                        <a:rPr lang="it-IT" sz="2000" i="1" dirty="0" err="1">
                          <a:solidFill>
                            <a:srgbClr val="0070C0"/>
                          </a:solidFill>
                          <a:latin typeface="Times New Roman" pitchFamily="18" charset="0"/>
                          <a:cs typeface="Times New Roman" pitchFamily="18" charset="0"/>
                        </a:rPr>
                        <a:t>euntem</a:t>
                      </a:r>
                      <a:r>
                        <a:rPr lang="it-IT" sz="2000" i="1" dirty="0">
                          <a:solidFill>
                            <a:srgbClr val="0070C0"/>
                          </a:solidFill>
                          <a:latin typeface="Times New Roman" pitchFamily="18" charset="0"/>
                          <a:cs typeface="Times New Roman" pitchFamily="18" charset="0"/>
                        </a:rPr>
                        <a:t> in </a:t>
                      </a:r>
                      <a:r>
                        <a:rPr lang="it-IT" sz="2000" i="1" dirty="0" err="1">
                          <a:solidFill>
                            <a:srgbClr val="0070C0"/>
                          </a:solidFill>
                          <a:latin typeface="Times New Roman" pitchFamily="18" charset="0"/>
                          <a:cs typeface="Times New Roman" pitchFamily="18" charset="0"/>
                        </a:rPr>
                        <a:t>caelum</a:t>
                      </a:r>
                      <a:r>
                        <a:rPr lang="it-IT" sz="2000" i="1" dirty="0">
                          <a:solidFill>
                            <a:srgbClr val="0070C0"/>
                          </a:solidFill>
                          <a:latin typeface="Times New Roman" pitchFamily="18" charset="0"/>
                          <a:cs typeface="Times New Roman" pitchFamily="18" charset="0"/>
                        </a:rPr>
                        <a:t> </a:t>
                      </a:r>
                      <a:r>
                        <a:rPr lang="it-IT" sz="2000" i="1" dirty="0" smtClean="0">
                          <a:solidFill>
                            <a:srgbClr val="0070C0"/>
                          </a:solidFill>
                          <a:latin typeface="Times New Roman" pitchFamily="18" charset="0"/>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solidFill>
                            <a:srgbClr val="0070C0"/>
                          </a:solidFill>
                          <a:latin typeface="Times New Roman" pitchFamily="18" charset="0"/>
                          <a:cs typeface="Times New Roman" pitchFamily="18" charset="0"/>
                        </a:rPr>
                        <a:t>(At 1,9-11</a:t>
                      </a:r>
                      <a:r>
                        <a:rPr lang="it-IT" i="1" dirty="0" smtClean="0">
                          <a:solidFill>
                            <a:srgbClr val="0070C0"/>
                          </a:solidFill>
                          <a:latin typeface="Times New Roman" pitchFamily="18" charset="0"/>
                          <a:cs typeface="Times New Roman" pitchFamily="18" charset="0"/>
                        </a:rPr>
                        <a:t>)</a:t>
                      </a:r>
                      <a:endParaRPr lang="it-IT" dirty="0" smtClean="0">
                        <a:solidFill>
                          <a:srgbClr val="0070C0"/>
                        </a:solidFill>
                        <a:latin typeface="Times New Roman" pitchFamily="18" charset="0"/>
                        <a:cs typeface="Times New Roman" pitchFamily="18" charset="0"/>
                      </a:endParaRPr>
                    </a:p>
                  </a:txBody>
                  <a:tcPr marL="0" marR="0" marT="0" marB="0">
                    <a:lnL>
                      <a:noFill/>
                    </a:lnL>
                    <a:lnR>
                      <a:noFill/>
                    </a:lnR>
                    <a:lnT>
                      <a:noFill/>
                    </a:lnT>
                    <a:lnB>
                      <a:noFill/>
                    </a:lnB>
                  </a:tcPr>
                </a:tc>
              </a:tr>
            </a:tbl>
          </a:graphicData>
        </a:graphic>
      </p:graphicFrame>
      <p:sp>
        <p:nvSpPr>
          <p:cNvPr id="1802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2700000" scaled="1"/>
          <a:tileRect/>
        </a:gradFill>
        <a:effectLst/>
      </p:bgPr>
    </p:bg>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043608" y="1052736"/>
          <a:ext cx="7344816" cy="5577840"/>
        </p:xfrm>
        <a:graphic>
          <a:graphicData uri="http://schemas.openxmlformats.org/drawingml/2006/table">
            <a:tbl>
              <a:tblPr firstRow="1" bandRow="1">
                <a:tableStyleId>{5C22544A-7EE6-4342-B048-85BDC9FD1C3A}</a:tableStyleId>
              </a:tblPr>
              <a:tblGrid>
                <a:gridCol w="2448272"/>
                <a:gridCol w="2448272"/>
                <a:gridCol w="2448272"/>
              </a:tblGrid>
              <a:tr h="370840">
                <a:tc>
                  <a:txBody>
                    <a:bodyPr/>
                    <a:lstStyle/>
                    <a:p>
                      <a:r>
                        <a:rPr lang="it-IT" sz="1000" b="1" kern="1200" dirty="0" smtClean="0">
                          <a:solidFill>
                            <a:schemeClr val="lt1"/>
                          </a:solidFill>
                          <a:latin typeface="Times New Roman" pitchFamily="18" charset="0"/>
                          <a:ea typeface="+mn-ea"/>
                          <a:cs typeface="Times New Roman" pitchFamily="18" charset="0"/>
                        </a:rPr>
                        <a:t>Quando il </a:t>
                      </a:r>
                      <a:r>
                        <a:rPr lang="it-IT" sz="1000" b="1" kern="1200" dirty="0" err="1" smtClean="0">
                          <a:solidFill>
                            <a:schemeClr val="lt1"/>
                          </a:solidFill>
                          <a:latin typeface="Times New Roman" pitchFamily="18" charset="0"/>
                          <a:ea typeface="+mn-ea"/>
                          <a:cs typeface="Times New Roman" pitchFamily="18" charset="0"/>
                        </a:rPr>
                        <a:t>settentrïon</a:t>
                      </a:r>
                      <a:r>
                        <a:rPr lang="it-IT" sz="1000" b="1" kern="1200" dirty="0" smtClean="0">
                          <a:solidFill>
                            <a:schemeClr val="lt1"/>
                          </a:solidFill>
                          <a:latin typeface="Times New Roman" pitchFamily="18" charset="0"/>
                          <a:ea typeface="+mn-ea"/>
                          <a:cs typeface="Times New Roman" pitchFamily="18" charset="0"/>
                        </a:rPr>
                        <a:t> del primo cielo,</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che né occaso mai seppe né orto</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né d’altra nebbia che di colpa velo,</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e che faceva lì ciascuno accorto</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di suo dover, come ’l più basso face</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qual </a:t>
                      </a:r>
                      <a:r>
                        <a:rPr lang="it-IT" sz="1000" b="1" kern="1200" dirty="0" err="1" smtClean="0">
                          <a:solidFill>
                            <a:schemeClr val="lt1"/>
                          </a:solidFill>
                          <a:latin typeface="Times New Roman" pitchFamily="18" charset="0"/>
                          <a:ea typeface="+mn-ea"/>
                          <a:cs typeface="Times New Roman" pitchFamily="18" charset="0"/>
                        </a:rPr>
                        <a:t>temon</a:t>
                      </a:r>
                      <a:r>
                        <a:rPr lang="it-IT" sz="1000" b="1" kern="1200" dirty="0" smtClean="0">
                          <a:solidFill>
                            <a:schemeClr val="lt1"/>
                          </a:solidFill>
                          <a:latin typeface="Times New Roman" pitchFamily="18" charset="0"/>
                          <a:ea typeface="+mn-ea"/>
                          <a:cs typeface="Times New Roman" pitchFamily="18" charset="0"/>
                        </a:rPr>
                        <a:t> gira per venire a porto,</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fermo s’affisse: la gente verace,</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venuta prima tra ’l grifone ed esso,</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al carro volse sé come a sua pace;</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e un di loro, quasi da ciel messo,</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’Veni, </a:t>
                      </a:r>
                      <a:r>
                        <a:rPr lang="it-IT" sz="1000" b="1" kern="1200" dirty="0" err="1" smtClean="0">
                          <a:solidFill>
                            <a:schemeClr val="lt1"/>
                          </a:solidFill>
                          <a:latin typeface="Times New Roman" pitchFamily="18" charset="0"/>
                          <a:ea typeface="+mn-ea"/>
                          <a:cs typeface="Times New Roman" pitchFamily="18" charset="0"/>
                        </a:rPr>
                        <a:t>sponsa</a:t>
                      </a:r>
                      <a:r>
                        <a:rPr lang="it-IT" sz="1000" b="1" kern="1200" dirty="0" smtClean="0">
                          <a:solidFill>
                            <a:schemeClr val="lt1"/>
                          </a:solidFill>
                          <a:latin typeface="Times New Roman" pitchFamily="18" charset="0"/>
                          <a:ea typeface="+mn-ea"/>
                          <a:cs typeface="Times New Roman" pitchFamily="18" charset="0"/>
                        </a:rPr>
                        <a:t>, de Libano’ cantando</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gridò tre volte, e tutti li altri appresso.</a:t>
                      </a:r>
                    </a:p>
                    <a:p>
                      <a:endParaRPr lang="it-IT" sz="1000" b="1" kern="1200" dirty="0" smtClean="0">
                        <a:solidFill>
                          <a:schemeClr val="lt1"/>
                        </a:solidFill>
                        <a:latin typeface="Times New Roman" pitchFamily="18" charset="0"/>
                        <a:ea typeface="+mn-ea"/>
                        <a:cs typeface="Times New Roman" pitchFamily="18" charset="0"/>
                      </a:endParaRPr>
                    </a:p>
                    <a:p>
                      <a:r>
                        <a:rPr lang="it-IT" sz="1000" b="1" kern="1200" dirty="0" smtClean="0">
                          <a:solidFill>
                            <a:schemeClr val="lt1"/>
                          </a:solidFill>
                          <a:latin typeface="Times New Roman" pitchFamily="18" charset="0"/>
                          <a:ea typeface="+mn-ea"/>
                          <a:cs typeface="Times New Roman" pitchFamily="18" charset="0"/>
                        </a:rPr>
                        <a:t>Quali i beati al novissimo bando</a:t>
                      </a:r>
                      <a:br>
                        <a:rPr lang="it-IT" sz="1000" b="1" kern="1200" dirty="0" smtClean="0">
                          <a:solidFill>
                            <a:schemeClr val="lt1"/>
                          </a:solidFill>
                          <a:latin typeface="Times New Roman" pitchFamily="18" charset="0"/>
                          <a:ea typeface="+mn-ea"/>
                          <a:cs typeface="Times New Roman" pitchFamily="18" charset="0"/>
                        </a:rPr>
                      </a:br>
                      <a:r>
                        <a:rPr lang="it-IT" sz="1000" b="1" kern="1200" dirty="0" err="1" smtClean="0">
                          <a:solidFill>
                            <a:schemeClr val="lt1"/>
                          </a:solidFill>
                          <a:latin typeface="Times New Roman" pitchFamily="18" charset="0"/>
                          <a:ea typeface="+mn-ea"/>
                          <a:cs typeface="Times New Roman" pitchFamily="18" charset="0"/>
                        </a:rPr>
                        <a:t>surgeran</a:t>
                      </a:r>
                      <a:r>
                        <a:rPr lang="it-IT" sz="1000" b="1" kern="1200" dirty="0" smtClean="0">
                          <a:solidFill>
                            <a:schemeClr val="lt1"/>
                          </a:solidFill>
                          <a:latin typeface="Times New Roman" pitchFamily="18" charset="0"/>
                          <a:ea typeface="+mn-ea"/>
                          <a:cs typeface="Times New Roman" pitchFamily="18" charset="0"/>
                        </a:rPr>
                        <a:t> presti ognun di sua caverna,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la </a:t>
                      </a:r>
                      <a:r>
                        <a:rPr lang="it-IT" sz="1000" b="1" kern="1200" dirty="0" err="1" smtClean="0">
                          <a:solidFill>
                            <a:schemeClr val="lt1"/>
                          </a:solidFill>
                          <a:latin typeface="Times New Roman" pitchFamily="18" charset="0"/>
                          <a:ea typeface="+mn-ea"/>
                          <a:cs typeface="Times New Roman" pitchFamily="18" charset="0"/>
                        </a:rPr>
                        <a:t>revestita</a:t>
                      </a:r>
                      <a:r>
                        <a:rPr lang="it-IT" sz="1000" b="1" kern="1200" dirty="0" smtClean="0">
                          <a:solidFill>
                            <a:schemeClr val="lt1"/>
                          </a:solidFill>
                          <a:latin typeface="Times New Roman" pitchFamily="18" charset="0"/>
                          <a:ea typeface="+mn-ea"/>
                          <a:cs typeface="Times New Roman" pitchFamily="18" charset="0"/>
                        </a:rPr>
                        <a:t> voce </a:t>
                      </a:r>
                      <a:r>
                        <a:rPr lang="it-IT" sz="1000" b="1" kern="1200" dirty="0" err="1" smtClean="0">
                          <a:solidFill>
                            <a:schemeClr val="lt1"/>
                          </a:solidFill>
                          <a:latin typeface="Times New Roman" pitchFamily="18" charset="0"/>
                          <a:ea typeface="+mn-ea"/>
                          <a:cs typeface="Times New Roman" pitchFamily="18" charset="0"/>
                        </a:rPr>
                        <a:t>alleluiando</a:t>
                      </a:r>
                      <a:r>
                        <a:rPr lang="it-IT" sz="1000" b="1" kern="1200" dirty="0" smtClean="0">
                          <a:solidFill>
                            <a:schemeClr val="lt1"/>
                          </a:solidFill>
                          <a:latin typeface="Times New Roman" pitchFamily="18" charset="0"/>
                          <a:ea typeface="+mn-ea"/>
                          <a:cs typeface="Times New Roman" pitchFamily="18" charset="0"/>
                        </a:rPr>
                        <a:t>,</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cotali in su la divina </a:t>
                      </a:r>
                      <a:r>
                        <a:rPr lang="it-IT" sz="1000" b="1" kern="1200" dirty="0" err="1" smtClean="0">
                          <a:solidFill>
                            <a:schemeClr val="lt1"/>
                          </a:solidFill>
                          <a:latin typeface="Times New Roman" pitchFamily="18" charset="0"/>
                          <a:ea typeface="+mn-ea"/>
                          <a:cs typeface="Times New Roman" pitchFamily="18" charset="0"/>
                        </a:rPr>
                        <a:t>basterna</a:t>
                      </a:r>
                      <a:r>
                        <a:rPr lang="it-IT" sz="1000" b="1" kern="1200" dirty="0" smtClean="0">
                          <a:solidFill>
                            <a:schemeClr val="lt1"/>
                          </a:solidFill>
                          <a:latin typeface="Times New Roman" pitchFamily="18" charset="0"/>
                          <a:ea typeface="+mn-ea"/>
                          <a:cs typeface="Times New Roman" pitchFamily="18" charset="0"/>
                        </a:rPr>
                        <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si levar cento, ad </a:t>
                      </a:r>
                      <a:r>
                        <a:rPr lang="it-IT" sz="1000" b="1" kern="1200" dirty="0" err="1" smtClean="0">
                          <a:solidFill>
                            <a:schemeClr val="lt1"/>
                          </a:solidFill>
                          <a:latin typeface="Times New Roman" pitchFamily="18" charset="0"/>
                          <a:ea typeface="+mn-ea"/>
                          <a:cs typeface="Times New Roman" pitchFamily="18" charset="0"/>
                        </a:rPr>
                        <a:t>vocem</a:t>
                      </a:r>
                      <a:r>
                        <a:rPr lang="it-IT" sz="1000" b="1" kern="1200" dirty="0" smtClean="0">
                          <a:solidFill>
                            <a:schemeClr val="lt1"/>
                          </a:solidFill>
                          <a:latin typeface="Times New Roman" pitchFamily="18" charset="0"/>
                          <a:ea typeface="+mn-ea"/>
                          <a:cs typeface="Times New Roman" pitchFamily="18" charset="0"/>
                        </a:rPr>
                        <a:t> tanti </a:t>
                      </a:r>
                      <a:r>
                        <a:rPr lang="it-IT" sz="1000" b="1" kern="1200" dirty="0" err="1" smtClean="0">
                          <a:solidFill>
                            <a:schemeClr val="lt1"/>
                          </a:solidFill>
                          <a:latin typeface="Times New Roman" pitchFamily="18" charset="0"/>
                          <a:ea typeface="+mn-ea"/>
                          <a:cs typeface="Times New Roman" pitchFamily="18" charset="0"/>
                        </a:rPr>
                        <a:t>senis</a:t>
                      </a:r>
                      <a:r>
                        <a:rPr lang="it-IT" sz="1000" b="1" kern="1200" dirty="0" smtClean="0">
                          <a:solidFill>
                            <a:schemeClr val="lt1"/>
                          </a:solidFill>
                          <a:latin typeface="Times New Roman" pitchFamily="18" charset="0"/>
                          <a:ea typeface="+mn-ea"/>
                          <a:cs typeface="Times New Roman" pitchFamily="18" charset="0"/>
                        </a:rPr>
                        <a:t>,</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ministri e </a:t>
                      </a:r>
                      <a:r>
                        <a:rPr lang="it-IT" sz="1000" b="1" kern="1200" dirty="0" err="1" smtClean="0">
                          <a:solidFill>
                            <a:schemeClr val="lt1"/>
                          </a:solidFill>
                          <a:latin typeface="Times New Roman" pitchFamily="18" charset="0"/>
                          <a:ea typeface="+mn-ea"/>
                          <a:cs typeface="Times New Roman" pitchFamily="18" charset="0"/>
                        </a:rPr>
                        <a:t>messagger</a:t>
                      </a:r>
                      <a:r>
                        <a:rPr lang="it-IT" sz="1000" b="1" kern="1200" dirty="0" smtClean="0">
                          <a:solidFill>
                            <a:schemeClr val="lt1"/>
                          </a:solidFill>
                          <a:latin typeface="Times New Roman" pitchFamily="18" charset="0"/>
                          <a:ea typeface="+mn-ea"/>
                          <a:cs typeface="Times New Roman" pitchFamily="18" charset="0"/>
                        </a:rPr>
                        <a:t> di vita </a:t>
                      </a:r>
                      <a:r>
                        <a:rPr lang="it-IT" sz="1000" b="1" kern="1200" dirty="0" err="1" smtClean="0">
                          <a:solidFill>
                            <a:schemeClr val="lt1"/>
                          </a:solidFill>
                          <a:latin typeface="Times New Roman" pitchFamily="18" charset="0"/>
                          <a:ea typeface="+mn-ea"/>
                          <a:cs typeface="Times New Roman" pitchFamily="18" charset="0"/>
                        </a:rPr>
                        <a:t>etterna</a:t>
                      </a:r>
                      <a:r>
                        <a:rPr lang="it-IT" sz="1000" b="1" kern="1200" dirty="0" smtClean="0">
                          <a:solidFill>
                            <a:schemeClr val="lt1"/>
                          </a:solidFill>
                          <a:latin typeface="Times New Roman" pitchFamily="18" charset="0"/>
                          <a:ea typeface="+mn-ea"/>
                          <a:cs typeface="Times New Roman" pitchFamily="18" charset="0"/>
                        </a:rPr>
                        <a:t>.</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Tutti </a:t>
                      </a:r>
                      <a:r>
                        <a:rPr lang="it-IT" sz="1000" b="1" kern="1200" dirty="0" err="1" smtClean="0">
                          <a:solidFill>
                            <a:schemeClr val="lt1"/>
                          </a:solidFill>
                          <a:latin typeface="Times New Roman" pitchFamily="18" charset="0"/>
                          <a:ea typeface="+mn-ea"/>
                          <a:cs typeface="Times New Roman" pitchFamily="18" charset="0"/>
                        </a:rPr>
                        <a:t>dicean</a:t>
                      </a:r>
                      <a:r>
                        <a:rPr lang="it-IT" sz="1000" b="1" kern="1200" dirty="0" smtClean="0">
                          <a:solidFill>
                            <a:schemeClr val="lt1"/>
                          </a:solidFill>
                          <a:latin typeface="Times New Roman" pitchFamily="18" charset="0"/>
                          <a:ea typeface="+mn-ea"/>
                          <a:cs typeface="Times New Roman" pitchFamily="18" charset="0"/>
                        </a:rPr>
                        <a:t>: ’Benedictus qui </a:t>
                      </a:r>
                      <a:r>
                        <a:rPr lang="it-IT" sz="1000" b="1" kern="1200" dirty="0" err="1" smtClean="0">
                          <a:solidFill>
                            <a:schemeClr val="lt1"/>
                          </a:solidFill>
                          <a:latin typeface="Times New Roman" pitchFamily="18" charset="0"/>
                          <a:ea typeface="+mn-ea"/>
                          <a:cs typeface="Times New Roman" pitchFamily="18" charset="0"/>
                        </a:rPr>
                        <a:t>venis</a:t>
                      </a:r>
                      <a:r>
                        <a:rPr lang="it-IT" sz="1000" b="1" kern="1200" dirty="0" smtClean="0">
                          <a:solidFill>
                            <a:schemeClr val="lt1"/>
                          </a:solidFill>
                          <a:latin typeface="Times New Roman" pitchFamily="18" charset="0"/>
                          <a:ea typeface="+mn-ea"/>
                          <a:cs typeface="Times New Roman" pitchFamily="18" charset="0"/>
                        </a:rPr>
                        <a:t>!’,</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e fior </a:t>
                      </a:r>
                      <a:r>
                        <a:rPr lang="it-IT" sz="1000" b="1" kern="1200" dirty="0" err="1" smtClean="0">
                          <a:solidFill>
                            <a:schemeClr val="lt1"/>
                          </a:solidFill>
                          <a:latin typeface="Times New Roman" pitchFamily="18" charset="0"/>
                          <a:ea typeface="+mn-ea"/>
                          <a:cs typeface="Times New Roman" pitchFamily="18" charset="0"/>
                        </a:rPr>
                        <a:t>gittando</a:t>
                      </a:r>
                      <a:r>
                        <a:rPr lang="it-IT" sz="1000" b="1" kern="1200" dirty="0" smtClean="0">
                          <a:solidFill>
                            <a:schemeClr val="lt1"/>
                          </a:solidFill>
                          <a:latin typeface="Times New Roman" pitchFamily="18" charset="0"/>
                          <a:ea typeface="+mn-ea"/>
                          <a:cs typeface="Times New Roman" pitchFamily="18" charset="0"/>
                        </a:rPr>
                        <a:t> e di sopra e dintorno,</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a:t>
                      </a:r>
                      <a:r>
                        <a:rPr lang="it-IT" sz="1000" b="1" kern="1200" dirty="0" err="1" smtClean="0">
                          <a:solidFill>
                            <a:schemeClr val="lt1"/>
                          </a:solidFill>
                          <a:latin typeface="Times New Roman" pitchFamily="18" charset="0"/>
                          <a:ea typeface="+mn-ea"/>
                          <a:cs typeface="Times New Roman" pitchFamily="18" charset="0"/>
                        </a:rPr>
                        <a:t>Manibus</a:t>
                      </a:r>
                      <a:r>
                        <a:rPr lang="it-IT" sz="1000" b="1" kern="1200" dirty="0" smtClean="0">
                          <a:solidFill>
                            <a:schemeClr val="lt1"/>
                          </a:solidFill>
                          <a:latin typeface="Times New Roman" pitchFamily="18" charset="0"/>
                          <a:ea typeface="+mn-ea"/>
                          <a:cs typeface="Times New Roman" pitchFamily="18" charset="0"/>
                        </a:rPr>
                        <a:t>, oh, date </a:t>
                      </a:r>
                      <a:r>
                        <a:rPr lang="it-IT" sz="1000" b="1" kern="1200" dirty="0" err="1" smtClean="0">
                          <a:solidFill>
                            <a:schemeClr val="lt1"/>
                          </a:solidFill>
                          <a:latin typeface="Times New Roman" pitchFamily="18" charset="0"/>
                          <a:ea typeface="+mn-ea"/>
                          <a:cs typeface="Times New Roman" pitchFamily="18" charset="0"/>
                        </a:rPr>
                        <a:t>lilïa</a:t>
                      </a:r>
                      <a:r>
                        <a:rPr lang="it-IT" sz="1000" b="1" kern="1200" dirty="0" smtClean="0">
                          <a:solidFill>
                            <a:schemeClr val="lt1"/>
                          </a:solidFill>
                          <a:latin typeface="Times New Roman" pitchFamily="18" charset="0"/>
                          <a:ea typeface="+mn-ea"/>
                          <a:cs typeface="Times New Roman" pitchFamily="18" charset="0"/>
                        </a:rPr>
                        <a:t> </a:t>
                      </a:r>
                      <a:r>
                        <a:rPr lang="it-IT" sz="1000" b="1" kern="1200" dirty="0" err="1" smtClean="0">
                          <a:solidFill>
                            <a:schemeClr val="lt1"/>
                          </a:solidFill>
                          <a:latin typeface="Times New Roman" pitchFamily="18" charset="0"/>
                          <a:ea typeface="+mn-ea"/>
                          <a:cs typeface="Times New Roman" pitchFamily="18" charset="0"/>
                        </a:rPr>
                        <a:t>plenis</a:t>
                      </a:r>
                      <a:r>
                        <a:rPr lang="it-IT" sz="1000" b="1" kern="1200" dirty="0" smtClean="0">
                          <a:solidFill>
                            <a:schemeClr val="lt1"/>
                          </a:solidFill>
                          <a:latin typeface="Times New Roman" pitchFamily="18" charset="0"/>
                          <a:ea typeface="+mn-ea"/>
                          <a:cs typeface="Times New Roman" pitchFamily="18" charset="0"/>
                        </a:rPr>
                        <a:t>!’.</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
                      </a:r>
                      <a:br>
                        <a:rPr lang="it-IT" sz="1000" b="1" kern="1200" dirty="0" smtClean="0">
                          <a:solidFill>
                            <a:schemeClr val="lt1"/>
                          </a:solidFill>
                          <a:latin typeface="Times New Roman" pitchFamily="18" charset="0"/>
                          <a:ea typeface="+mn-ea"/>
                          <a:cs typeface="Times New Roman" pitchFamily="18" charset="0"/>
                        </a:rPr>
                      </a:br>
                      <a:r>
                        <a:rPr lang="it-IT" sz="1800" b="1" kern="1200" dirty="0" smtClean="0">
                          <a:solidFill>
                            <a:schemeClr val="lt1"/>
                          </a:solidFill>
                          <a:latin typeface="+mn-lt"/>
                          <a:ea typeface="+mn-ea"/>
                          <a:cs typeface="+mn-cs"/>
                        </a:rPr>
                        <a:t/>
                      </a:r>
                      <a:br>
                        <a:rPr lang="it-IT" sz="1800" b="1" kern="1200" dirty="0" smtClean="0">
                          <a:solidFill>
                            <a:schemeClr val="lt1"/>
                          </a:solidFill>
                          <a:latin typeface="+mn-lt"/>
                          <a:ea typeface="+mn-ea"/>
                          <a:cs typeface="+mn-cs"/>
                        </a:rPr>
                      </a:br>
                      <a:endParaRPr lang="it-IT" sz="1000" dirty="0">
                        <a:latin typeface="Times New Roman" pitchFamily="18" charset="0"/>
                        <a:cs typeface="Times New Roman" pitchFamily="18" charset="0"/>
                      </a:endParaRPr>
                    </a:p>
                  </a:txBody>
                  <a:tcPr/>
                </a:tc>
                <a:tc>
                  <a:txBody>
                    <a:bodyPr/>
                    <a:lstStyle/>
                    <a:p>
                      <a:r>
                        <a:rPr lang="it-IT" sz="1000" b="1" kern="1200" dirty="0" smtClean="0">
                          <a:solidFill>
                            <a:schemeClr val="lt1"/>
                          </a:solidFill>
                          <a:latin typeface="Times New Roman" pitchFamily="18" charset="0"/>
                          <a:ea typeface="+mn-ea"/>
                          <a:cs typeface="Times New Roman" pitchFamily="18" charset="0"/>
                        </a:rPr>
                        <a:t>Io vidi già nel cominciar del giorno</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la parte </a:t>
                      </a:r>
                      <a:r>
                        <a:rPr lang="it-IT" sz="1000" b="1" kern="1200" dirty="0" err="1" smtClean="0">
                          <a:solidFill>
                            <a:schemeClr val="lt1"/>
                          </a:solidFill>
                          <a:latin typeface="Times New Roman" pitchFamily="18" charset="0"/>
                          <a:ea typeface="+mn-ea"/>
                          <a:cs typeface="Times New Roman" pitchFamily="18" charset="0"/>
                        </a:rPr>
                        <a:t>orïental</a:t>
                      </a:r>
                      <a:r>
                        <a:rPr lang="it-IT" sz="1000" b="1" kern="1200" dirty="0" smtClean="0">
                          <a:solidFill>
                            <a:schemeClr val="lt1"/>
                          </a:solidFill>
                          <a:latin typeface="Times New Roman" pitchFamily="18" charset="0"/>
                          <a:ea typeface="+mn-ea"/>
                          <a:cs typeface="Times New Roman" pitchFamily="18" charset="0"/>
                        </a:rPr>
                        <a:t> tutta rosata,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e l’altro ciel di bel sereno </a:t>
                      </a:r>
                      <a:r>
                        <a:rPr lang="it-IT" sz="1000" b="1" kern="1200" dirty="0" err="1" smtClean="0">
                          <a:solidFill>
                            <a:schemeClr val="lt1"/>
                          </a:solidFill>
                          <a:latin typeface="Times New Roman" pitchFamily="18" charset="0"/>
                          <a:ea typeface="+mn-ea"/>
                          <a:cs typeface="Times New Roman" pitchFamily="18" charset="0"/>
                        </a:rPr>
                        <a:t>addorno</a:t>
                      </a:r>
                      <a:r>
                        <a:rPr lang="it-IT" sz="1000" b="1" kern="1200" dirty="0" smtClean="0">
                          <a:solidFill>
                            <a:schemeClr val="lt1"/>
                          </a:solidFill>
                          <a:latin typeface="Times New Roman" pitchFamily="18" charset="0"/>
                          <a:ea typeface="+mn-ea"/>
                          <a:cs typeface="Times New Roman" pitchFamily="18" charset="0"/>
                        </a:rPr>
                        <a:t>;</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e la faccia del sol nascere ombrata,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sì che per temperanza di vapori</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l’occhio la </a:t>
                      </a:r>
                      <a:r>
                        <a:rPr lang="it-IT" sz="1000" b="1" kern="1200" dirty="0" err="1" smtClean="0">
                          <a:solidFill>
                            <a:schemeClr val="lt1"/>
                          </a:solidFill>
                          <a:latin typeface="Times New Roman" pitchFamily="18" charset="0"/>
                          <a:ea typeface="+mn-ea"/>
                          <a:cs typeface="Times New Roman" pitchFamily="18" charset="0"/>
                        </a:rPr>
                        <a:t>sostenea</a:t>
                      </a:r>
                      <a:r>
                        <a:rPr lang="it-IT" sz="1000" b="1" kern="1200" dirty="0" smtClean="0">
                          <a:solidFill>
                            <a:schemeClr val="lt1"/>
                          </a:solidFill>
                          <a:latin typeface="Times New Roman" pitchFamily="18" charset="0"/>
                          <a:ea typeface="+mn-ea"/>
                          <a:cs typeface="Times New Roman" pitchFamily="18" charset="0"/>
                        </a:rPr>
                        <a:t> lunga fïata: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così dentro una nuvola di fiori</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che da le mani angeliche saliva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e ricadeva in giù dentro e di fori,</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sovra candido </a:t>
                      </a:r>
                      <a:r>
                        <a:rPr lang="it-IT" sz="1000" b="1" kern="1200" dirty="0" err="1" smtClean="0">
                          <a:solidFill>
                            <a:schemeClr val="lt1"/>
                          </a:solidFill>
                          <a:latin typeface="Times New Roman" pitchFamily="18" charset="0"/>
                          <a:ea typeface="+mn-ea"/>
                          <a:cs typeface="Times New Roman" pitchFamily="18" charset="0"/>
                        </a:rPr>
                        <a:t>vel</a:t>
                      </a:r>
                      <a:r>
                        <a:rPr lang="it-IT" sz="1000" b="1" kern="1200" dirty="0" smtClean="0">
                          <a:solidFill>
                            <a:schemeClr val="lt1"/>
                          </a:solidFill>
                          <a:latin typeface="Times New Roman" pitchFamily="18" charset="0"/>
                          <a:ea typeface="+mn-ea"/>
                          <a:cs typeface="Times New Roman" pitchFamily="18" charset="0"/>
                        </a:rPr>
                        <a:t> cinta d’uliva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donna m’apparve, sotto verde manto</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vestita di color di fiamma viva.</a:t>
                      </a:r>
                    </a:p>
                    <a:p>
                      <a:endParaRPr lang="it-IT" sz="1000" b="1" kern="1200" dirty="0" smtClean="0">
                        <a:solidFill>
                          <a:schemeClr val="lt1"/>
                        </a:solidFill>
                        <a:latin typeface="Times New Roman" pitchFamily="18" charset="0"/>
                        <a:ea typeface="+mn-ea"/>
                        <a:cs typeface="Times New Roman" pitchFamily="18" charset="0"/>
                      </a:endParaRPr>
                    </a:p>
                    <a:p>
                      <a:r>
                        <a:rPr lang="it-IT" sz="1000" b="1" kern="1200" dirty="0" smtClean="0">
                          <a:solidFill>
                            <a:schemeClr val="lt1"/>
                          </a:solidFill>
                          <a:latin typeface="Times New Roman" pitchFamily="18" charset="0"/>
                          <a:ea typeface="+mn-ea"/>
                          <a:cs typeface="Times New Roman" pitchFamily="18" charset="0"/>
                        </a:rPr>
                        <a:t>E lo spirito mio, che già cotanto</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tempo era stato ch’a la sua presenza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non era di stupor, tremando, affranto,</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
                      </a:r>
                      <a:br>
                        <a:rPr lang="it-IT" sz="1000" b="1" kern="1200" dirty="0" smtClean="0">
                          <a:solidFill>
                            <a:schemeClr val="lt1"/>
                          </a:solidFill>
                          <a:latin typeface="Times New Roman" pitchFamily="18" charset="0"/>
                          <a:ea typeface="+mn-ea"/>
                          <a:cs typeface="Times New Roman" pitchFamily="18" charset="0"/>
                        </a:rPr>
                      </a:br>
                      <a:r>
                        <a:rPr lang="it-IT" sz="1000" b="1" kern="1200" dirty="0" err="1" smtClean="0">
                          <a:solidFill>
                            <a:schemeClr val="lt1"/>
                          </a:solidFill>
                          <a:latin typeface="Times New Roman" pitchFamily="18" charset="0"/>
                          <a:ea typeface="+mn-ea"/>
                          <a:cs typeface="Times New Roman" pitchFamily="18" charset="0"/>
                        </a:rPr>
                        <a:t>sanza</a:t>
                      </a:r>
                      <a:r>
                        <a:rPr lang="it-IT" sz="1000" b="1" kern="1200" dirty="0" smtClean="0">
                          <a:solidFill>
                            <a:schemeClr val="lt1"/>
                          </a:solidFill>
                          <a:latin typeface="Times New Roman" pitchFamily="18" charset="0"/>
                          <a:ea typeface="+mn-ea"/>
                          <a:cs typeface="Times New Roman" pitchFamily="18" charset="0"/>
                        </a:rPr>
                        <a:t> de li occhi aver più conoscenza,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per occulta virtù che da lei mosse,</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d’antico amor sentì la gran potenza.</a:t>
                      </a:r>
                    </a:p>
                    <a:p>
                      <a:endParaRPr lang="it-IT" sz="1000" b="1" kern="1200" dirty="0" smtClean="0">
                        <a:solidFill>
                          <a:schemeClr val="lt1"/>
                        </a:solidFill>
                        <a:latin typeface="Times New Roman" pitchFamily="18" charset="0"/>
                        <a:ea typeface="+mn-ea"/>
                        <a:cs typeface="Times New Roman" pitchFamily="18" charset="0"/>
                      </a:endParaRPr>
                    </a:p>
                    <a:p>
                      <a:r>
                        <a:rPr lang="it-IT" sz="1000" b="1" kern="1200" dirty="0" smtClean="0">
                          <a:solidFill>
                            <a:schemeClr val="lt1"/>
                          </a:solidFill>
                          <a:latin typeface="Times New Roman" pitchFamily="18" charset="0"/>
                          <a:ea typeface="+mn-ea"/>
                          <a:cs typeface="Times New Roman" pitchFamily="18" charset="0"/>
                        </a:rPr>
                        <a:t>Tosto che ne la vista mi percosse</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l’alta virtù che già m’</a:t>
                      </a:r>
                      <a:r>
                        <a:rPr lang="it-IT" sz="1000" b="1" kern="1200" dirty="0" err="1" smtClean="0">
                          <a:solidFill>
                            <a:schemeClr val="lt1"/>
                          </a:solidFill>
                          <a:latin typeface="Times New Roman" pitchFamily="18" charset="0"/>
                          <a:ea typeface="+mn-ea"/>
                          <a:cs typeface="Times New Roman" pitchFamily="18" charset="0"/>
                        </a:rPr>
                        <a:t>avea</a:t>
                      </a:r>
                      <a:r>
                        <a:rPr lang="it-IT" sz="1000" b="1" kern="1200" dirty="0" smtClean="0">
                          <a:solidFill>
                            <a:schemeClr val="lt1"/>
                          </a:solidFill>
                          <a:latin typeface="Times New Roman" pitchFamily="18" charset="0"/>
                          <a:ea typeface="+mn-ea"/>
                          <a:cs typeface="Times New Roman" pitchFamily="18" charset="0"/>
                        </a:rPr>
                        <a:t> trafitto</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prima ch’io fuor di püerizia fosse,</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
                      </a:r>
                      <a:br>
                        <a:rPr lang="it-IT" sz="1000" b="1" kern="1200" dirty="0" smtClean="0">
                          <a:solidFill>
                            <a:schemeClr val="lt1"/>
                          </a:solidFill>
                          <a:latin typeface="Times New Roman" pitchFamily="18" charset="0"/>
                          <a:ea typeface="+mn-ea"/>
                          <a:cs typeface="Times New Roman" pitchFamily="18" charset="0"/>
                        </a:rPr>
                      </a:br>
                      <a:r>
                        <a:rPr lang="it-IT" sz="1000" b="1" kern="1200" dirty="0" err="1" smtClean="0">
                          <a:solidFill>
                            <a:schemeClr val="lt1"/>
                          </a:solidFill>
                          <a:latin typeface="Times New Roman" pitchFamily="18" charset="0"/>
                          <a:ea typeface="+mn-ea"/>
                          <a:cs typeface="Times New Roman" pitchFamily="18" charset="0"/>
                        </a:rPr>
                        <a:t>volsimi</a:t>
                      </a:r>
                      <a:r>
                        <a:rPr lang="it-IT" sz="1000" b="1" kern="1200" dirty="0" smtClean="0">
                          <a:solidFill>
                            <a:schemeClr val="lt1"/>
                          </a:solidFill>
                          <a:latin typeface="Times New Roman" pitchFamily="18" charset="0"/>
                          <a:ea typeface="+mn-ea"/>
                          <a:cs typeface="Times New Roman" pitchFamily="18" charset="0"/>
                        </a:rPr>
                        <a:t> a la sinistra col </a:t>
                      </a:r>
                      <a:r>
                        <a:rPr lang="it-IT" sz="1000" b="1" kern="1200" dirty="0" err="1" smtClean="0">
                          <a:solidFill>
                            <a:schemeClr val="lt1"/>
                          </a:solidFill>
                          <a:latin typeface="Times New Roman" pitchFamily="18" charset="0"/>
                          <a:ea typeface="+mn-ea"/>
                          <a:cs typeface="Times New Roman" pitchFamily="18" charset="0"/>
                        </a:rPr>
                        <a:t>respitto</a:t>
                      </a:r>
                      <a:r>
                        <a:rPr lang="it-IT" sz="1000" b="1" kern="1200" dirty="0" smtClean="0">
                          <a:solidFill>
                            <a:schemeClr val="lt1"/>
                          </a:solidFill>
                          <a:latin typeface="Times New Roman" pitchFamily="18" charset="0"/>
                          <a:ea typeface="+mn-ea"/>
                          <a:cs typeface="Times New Roman" pitchFamily="18" charset="0"/>
                        </a:rPr>
                        <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col quale il </a:t>
                      </a:r>
                      <a:r>
                        <a:rPr lang="it-IT" sz="1000" b="1" kern="1200" dirty="0" err="1" smtClean="0">
                          <a:solidFill>
                            <a:schemeClr val="lt1"/>
                          </a:solidFill>
                          <a:latin typeface="Times New Roman" pitchFamily="18" charset="0"/>
                          <a:ea typeface="+mn-ea"/>
                          <a:cs typeface="Times New Roman" pitchFamily="18" charset="0"/>
                        </a:rPr>
                        <a:t>fantolin</a:t>
                      </a:r>
                      <a:r>
                        <a:rPr lang="it-IT" sz="1000" b="1" kern="1200" dirty="0" smtClean="0">
                          <a:solidFill>
                            <a:schemeClr val="lt1"/>
                          </a:solidFill>
                          <a:latin typeface="Times New Roman" pitchFamily="18" charset="0"/>
                          <a:ea typeface="+mn-ea"/>
                          <a:cs typeface="Times New Roman" pitchFamily="18" charset="0"/>
                        </a:rPr>
                        <a:t> corre a la mamma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quando ha paura o quand'</a:t>
                      </a:r>
                      <a:r>
                        <a:rPr lang="it-IT" sz="1000" b="1" kern="1200" dirty="0" err="1" smtClean="0">
                          <a:solidFill>
                            <a:schemeClr val="lt1"/>
                          </a:solidFill>
                          <a:latin typeface="Times New Roman" pitchFamily="18" charset="0"/>
                          <a:ea typeface="+mn-ea"/>
                          <a:cs typeface="Times New Roman" pitchFamily="18" charset="0"/>
                        </a:rPr>
                        <a:t>elli</a:t>
                      </a:r>
                      <a:r>
                        <a:rPr lang="it-IT" sz="1000" b="1" kern="1200" dirty="0" smtClean="0">
                          <a:solidFill>
                            <a:schemeClr val="lt1"/>
                          </a:solidFill>
                          <a:latin typeface="Times New Roman" pitchFamily="18" charset="0"/>
                          <a:ea typeface="+mn-ea"/>
                          <a:cs typeface="Times New Roman" pitchFamily="18" charset="0"/>
                        </a:rPr>
                        <a:t> è afflitto,</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per </a:t>
                      </a:r>
                      <a:r>
                        <a:rPr lang="it-IT" sz="1000" b="1" kern="1200" dirty="0" err="1" smtClean="0">
                          <a:solidFill>
                            <a:schemeClr val="lt1"/>
                          </a:solidFill>
                          <a:latin typeface="Times New Roman" pitchFamily="18" charset="0"/>
                          <a:ea typeface="+mn-ea"/>
                          <a:cs typeface="Times New Roman" pitchFamily="18" charset="0"/>
                        </a:rPr>
                        <a:t>dicere</a:t>
                      </a:r>
                      <a:r>
                        <a:rPr lang="it-IT" sz="1000" b="1" kern="1200" dirty="0" smtClean="0">
                          <a:solidFill>
                            <a:schemeClr val="lt1"/>
                          </a:solidFill>
                          <a:latin typeface="Times New Roman" pitchFamily="18" charset="0"/>
                          <a:ea typeface="+mn-ea"/>
                          <a:cs typeface="Times New Roman" pitchFamily="18" charset="0"/>
                        </a:rPr>
                        <a:t> a Virgilio: ’</a:t>
                      </a:r>
                      <a:r>
                        <a:rPr lang="it-IT" sz="1000" b="1" kern="1200" dirty="0" err="1" smtClean="0">
                          <a:solidFill>
                            <a:schemeClr val="lt1"/>
                          </a:solidFill>
                          <a:latin typeface="Times New Roman" pitchFamily="18" charset="0"/>
                          <a:ea typeface="+mn-ea"/>
                          <a:cs typeface="Times New Roman" pitchFamily="18" charset="0"/>
                        </a:rPr>
                        <a:t>Men</a:t>
                      </a:r>
                      <a:r>
                        <a:rPr lang="it-IT" sz="1000" b="1" kern="1200" dirty="0" smtClean="0">
                          <a:solidFill>
                            <a:schemeClr val="lt1"/>
                          </a:solidFill>
                          <a:latin typeface="Times New Roman" pitchFamily="18" charset="0"/>
                          <a:ea typeface="+mn-ea"/>
                          <a:cs typeface="Times New Roman" pitchFamily="18" charset="0"/>
                        </a:rPr>
                        <a:t> che dramma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di sangue m’è </a:t>
                      </a:r>
                      <a:r>
                        <a:rPr lang="it-IT" sz="1000" b="1" kern="1200" dirty="0" err="1" smtClean="0">
                          <a:solidFill>
                            <a:schemeClr val="lt1"/>
                          </a:solidFill>
                          <a:latin typeface="Times New Roman" pitchFamily="18" charset="0"/>
                          <a:ea typeface="+mn-ea"/>
                          <a:cs typeface="Times New Roman" pitchFamily="18" charset="0"/>
                        </a:rPr>
                        <a:t>rimaso</a:t>
                      </a:r>
                      <a:r>
                        <a:rPr lang="it-IT" sz="1000" b="1" kern="1200" dirty="0" smtClean="0">
                          <a:solidFill>
                            <a:schemeClr val="lt1"/>
                          </a:solidFill>
                          <a:latin typeface="Times New Roman" pitchFamily="18" charset="0"/>
                          <a:ea typeface="+mn-ea"/>
                          <a:cs typeface="Times New Roman" pitchFamily="18" charset="0"/>
                        </a:rPr>
                        <a:t> che non tremi:</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conosco i segni de l’antica fiamma’.</a:t>
                      </a:r>
                      <a:br>
                        <a:rPr lang="it-IT" sz="1000" b="1" kern="1200" dirty="0" smtClean="0">
                          <a:solidFill>
                            <a:schemeClr val="lt1"/>
                          </a:solidFill>
                          <a:latin typeface="Times New Roman" pitchFamily="18" charset="0"/>
                          <a:ea typeface="+mn-ea"/>
                          <a:cs typeface="Times New Roman" pitchFamily="18" charset="0"/>
                        </a:rPr>
                      </a:br>
                      <a:endParaRPr lang="it-IT" sz="1000" dirty="0">
                        <a:latin typeface="Times New Roman" pitchFamily="18" charset="0"/>
                        <a:cs typeface="Times New Roman" pitchFamily="18" charset="0"/>
                      </a:endParaRPr>
                    </a:p>
                  </a:txBody>
                  <a:tcPr/>
                </a:tc>
                <a:tc>
                  <a:txBody>
                    <a:bodyPr/>
                    <a:lstStyle/>
                    <a:p>
                      <a:r>
                        <a:rPr lang="it-IT" sz="1000" b="1" kern="1200" dirty="0" smtClean="0">
                          <a:solidFill>
                            <a:schemeClr val="lt1"/>
                          </a:solidFill>
                          <a:latin typeface="Times New Roman" pitchFamily="18" charset="0"/>
                          <a:ea typeface="+mn-ea"/>
                          <a:cs typeface="Times New Roman" pitchFamily="18" charset="0"/>
                        </a:rPr>
                        <a:t>Ma Virgilio n’</a:t>
                      </a:r>
                      <a:r>
                        <a:rPr lang="it-IT" sz="1000" b="1" kern="1200" dirty="0" err="1" smtClean="0">
                          <a:solidFill>
                            <a:schemeClr val="lt1"/>
                          </a:solidFill>
                          <a:latin typeface="Times New Roman" pitchFamily="18" charset="0"/>
                          <a:ea typeface="+mn-ea"/>
                          <a:cs typeface="Times New Roman" pitchFamily="18" charset="0"/>
                        </a:rPr>
                        <a:t>avea</a:t>
                      </a:r>
                      <a:r>
                        <a:rPr lang="it-IT" sz="1000" b="1" kern="1200" dirty="0" smtClean="0">
                          <a:solidFill>
                            <a:schemeClr val="lt1"/>
                          </a:solidFill>
                          <a:latin typeface="Times New Roman" pitchFamily="18" charset="0"/>
                          <a:ea typeface="+mn-ea"/>
                          <a:cs typeface="Times New Roman" pitchFamily="18" charset="0"/>
                        </a:rPr>
                        <a:t> lasciati scemi</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di sé, Virgilio dolcissimo </a:t>
                      </a:r>
                      <a:r>
                        <a:rPr lang="it-IT" sz="1000" b="1" kern="1200" dirty="0" err="1" smtClean="0">
                          <a:solidFill>
                            <a:schemeClr val="lt1"/>
                          </a:solidFill>
                          <a:latin typeface="Times New Roman" pitchFamily="18" charset="0"/>
                          <a:ea typeface="+mn-ea"/>
                          <a:cs typeface="Times New Roman" pitchFamily="18" charset="0"/>
                        </a:rPr>
                        <a:t>patre</a:t>
                      </a:r>
                      <a:r>
                        <a:rPr lang="it-IT" sz="1000" b="1" kern="1200" dirty="0" smtClean="0">
                          <a:solidFill>
                            <a:schemeClr val="lt1"/>
                          </a:solidFill>
                          <a:latin typeface="Times New Roman" pitchFamily="18" charset="0"/>
                          <a:ea typeface="+mn-ea"/>
                          <a:cs typeface="Times New Roman" pitchFamily="18" charset="0"/>
                        </a:rPr>
                        <a:t>,</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Virgilio a cui per mia salute </a:t>
                      </a:r>
                      <a:r>
                        <a:rPr lang="it-IT" sz="1000" b="1" kern="1200" dirty="0" err="1" smtClean="0">
                          <a:solidFill>
                            <a:schemeClr val="lt1"/>
                          </a:solidFill>
                          <a:latin typeface="Times New Roman" pitchFamily="18" charset="0"/>
                          <a:ea typeface="+mn-ea"/>
                          <a:cs typeface="Times New Roman" pitchFamily="18" charset="0"/>
                        </a:rPr>
                        <a:t>die</a:t>
                      </a:r>
                      <a:r>
                        <a:rPr lang="it-IT" sz="1000" b="1" kern="1200" dirty="0" smtClean="0">
                          <a:solidFill>
                            <a:schemeClr val="lt1"/>
                          </a:solidFill>
                          <a:latin typeface="Times New Roman" pitchFamily="18" charset="0"/>
                          <a:ea typeface="+mn-ea"/>
                          <a:cs typeface="Times New Roman" pitchFamily="18" charset="0"/>
                        </a:rPr>
                        <a:t>’ mi;</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né quantunque </a:t>
                      </a:r>
                      <a:r>
                        <a:rPr lang="it-IT" sz="1000" b="1" kern="1200" dirty="0" err="1" smtClean="0">
                          <a:solidFill>
                            <a:schemeClr val="lt1"/>
                          </a:solidFill>
                          <a:latin typeface="Times New Roman" pitchFamily="18" charset="0"/>
                          <a:ea typeface="+mn-ea"/>
                          <a:cs typeface="Times New Roman" pitchFamily="18" charset="0"/>
                        </a:rPr>
                        <a:t>perdeo</a:t>
                      </a:r>
                      <a:r>
                        <a:rPr lang="it-IT" sz="1000" b="1" kern="1200" dirty="0" smtClean="0">
                          <a:solidFill>
                            <a:schemeClr val="lt1"/>
                          </a:solidFill>
                          <a:latin typeface="Times New Roman" pitchFamily="18" charset="0"/>
                          <a:ea typeface="+mn-ea"/>
                          <a:cs typeface="Times New Roman" pitchFamily="18" charset="0"/>
                        </a:rPr>
                        <a:t> l’antica </a:t>
                      </a:r>
                      <a:r>
                        <a:rPr lang="it-IT" sz="1000" b="1" kern="1200" dirty="0" err="1" smtClean="0">
                          <a:solidFill>
                            <a:schemeClr val="lt1"/>
                          </a:solidFill>
                          <a:latin typeface="Times New Roman" pitchFamily="18" charset="0"/>
                          <a:ea typeface="+mn-ea"/>
                          <a:cs typeface="Times New Roman" pitchFamily="18" charset="0"/>
                        </a:rPr>
                        <a:t>matre</a:t>
                      </a:r>
                      <a:r>
                        <a:rPr lang="it-IT" sz="1000" b="1" kern="1200" dirty="0" smtClean="0">
                          <a:solidFill>
                            <a:schemeClr val="lt1"/>
                          </a:solidFill>
                          <a:latin typeface="Times New Roman" pitchFamily="18" charset="0"/>
                          <a:ea typeface="+mn-ea"/>
                          <a:cs typeface="Times New Roman" pitchFamily="18" charset="0"/>
                        </a:rPr>
                        <a:t>,</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valse a le guance nette di rugiada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che, </a:t>
                      </a:r>
                      <a:r>
                        <a:rPr lang="it-IT" sz="1000" b="1" kern="1200" dirty="0" err="1" smtClean="0">
                          <a:solidFill>
                            <a:schemeClr val="lt1"/>
                          </a:solidFill>
                          <a:latin typeface="Times New Roman" pitchFamily="18" charset="0"/>
                          <a:ea typeface="+mn-ea"/>
                          <a:cs typeface="Times New Roman" pitchFamily="18" charset="0"/>
                        </a:rPr>
                        <a:t>lagrimando</a:t>
                      </a:r>
                      <a:r>
                        <a:rPr lang="it-IT" sz="1000" b="1" kern="1200" dirty="0" smtClean="0">
                          <a:solidFill>
                            <a:schemeClr val="lt1"/>
                          </a:solidFill>
                          <a:latin typeface="Times New Roman" pitchFamily="18" charset="0"/>
                          <a:ea typeface="+mn-ea"/>
                          <a:cs typeface="Times New Roman" pitchFamily="18" charset="0"/>
                        </a:rPr>
                        <a:t>, non </a:t>
                      </a:r>
                      <a:r>
                        <a:rPr lang="it-IT" sz="1000" b="1" kern="1200" dirty="0" err="1" smtClean="0">
                          <a:solidFill>
                            <a:schemeClr val="lt1"/>
                          </a:solidFill>
                          <a:latin typeface="Times New Roman" pitchFamily="18" charset="0"/>
                          <a:ea typeface="+mn-ea"/>
                          <a:cs typeface="Times New Roman" pitchFamily="18" charset="0"/>
                        </a:rPr>
                        <a:t>tornasser</a:t>
                      </a:r>
                      <a:r>
                        <a:rPr lang="it-IT" sz="1000" b="1" kern="1200" dirty="0" smtClean="0">
                          <a:solidFill>
                            <a:schemeClr val="lt1"/>
                          </a:solidFill>
                          <a:latin typeface="Times New Roman" pitchFamily="18" charset="0"/>
                          <a:ea typeface="+mn-ea"/>
                          <a:cs typeface="Times New Roman" pitchFamily="18" charset="0"/>
                        </a:rPr>
                        <a:t> atre.</a:t>
                      </a:r>
                    </a:p>
                    <a:p>
                      <a:r>
                        <a:rPr lang="it-IT" sz="1000" b="1" kern="1200" dirty="0" smtClean="0">
                          <a:solidFill>
                            <a:schemeClr val="lt1"/>
                          </a:solidFill>
                          <a:latin typeface="Times New Roman" pitchFamily="18" charset="0"/>
                          <a:ea typeface="+mn-ea"/>
                          <a:cs typeface="Times New Roman" pitchFamily="18" charset="0"/>
                        </a:rPr>
                        <a:t> </a:t>
                      </a:r>
                    </a:p>
                    <a:p>
                      <a:r>
                        <a:rPr lang="it-IT" sz="1000" b="1" kern="1200" dirty="0" smtClean="0">
                          <a:solidFill>
                            <a:schemeClr val="lt1"/>
                          </a:solidFill>
                          <a:latin typeface="Times New Roman" pitchFamily="18" charset="0"/>
                          <a:ea typeface="+mn-ea"/>
                          <a:cs typeface="Times New Roman" pitchFamily="18" charset="0"/>
                        </a:rPr>
                        <a:t>"Dante, perché Virgilio se ne vada,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non pianger </a:t>
                      </a:r>
                      <a:r>
                        <a:rPr lang="it-IT" sz="1000" b="1" kern="1200" dirty="0" err="1" smtClean="0">
                          <a:solidFill>
                            <a:schemeClr val="lt1"/>
                          </a:solidFill>
                          <a:latin typeface="Times New Roman" pitchFamily="18" charset="0"/>
                          <a:ea typeface="+mn-ea"/>
                          <a:cs typeface="Times New Roman" pitchFamily="18" charset="0"/>
                        </a:rPr>
                        <a:t>anco</a:t>
                      </a:r>
                      <a:r>
                        <a:rPr lang="it-IT" sz="1000" b="1" kern="1200" dirty="0" smtClean="0">
                          <a:solidFill>
                            <a:schemeClr val="lt1"/>
                          </a:solidFill>
                          <a:latin typeface="Times New Roman" pitchFamily="18" charset="0"/>
                          <a:ea typeface="+mn-ea"/>
                          <a:cs typeface="Times New Roman" pitchFamily="18" charset="0"/>
                        </a:rPr>
                        <a:t>, non piangere ancora;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ché pianger ti </a:t>
                      </a:r>
                      <a:r>
                        <a:rPr lang="it-IT" sz="1000" b="1" kern="1200" dirty="0" err="1" smtClean="0">
                          <a:solidFill>
                            <a:schemeClr val="lt1"/>
                          </a:solidFill>
                          <a:latin typeface="Times New Roman" pitchFamily="18" charset="0"/>
                          <a:ea typeface="+mn-ea"/>
                          <a:cs typeface="Times New Roman" pitchFamily="18" charset="0"/>
                        </a:rPr>
                        <a:t>conven</a:t>
                      </a:r>
                      <a:r>
                        <a:rPr lang="it-IT" sz="1000" b="1" kern="1200" dirty="0" smtClean="0">
                          <a:solidFill>
                            <a:schemeClr val="lt1"/>
                          </a:solidFill>
                          <a:latin typeface="Times New Roman" pitchFamily="18" charset="0"/>
                          <a:ea typeface="+mn-ea"/>
                          <a:cs typeface="Times New Roman" pitchFamily="18" charset="0"/>
                        </a:rPr>
                        <a:t> per altra spada".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Quasi ammiraglio che in poppa e in prora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viene a veder la gente che ministra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per li altri legni, e a ben far l’incora;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in su la sponda del carro sinistra,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quando mi volsi al suon del nome mio,</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che di necessità qui si registra,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vidi la donna che pria m’</a:t>
                      </a:r>
                      <a:r>
                        <a:rPr lang="it-IT" sz="1000" b="1" kern="1200" dirty="0" err="1" smtClean="0">
                          <a:solidFill>
                            <a:schemeClr val="lt1"/>
                          </a:solidFill>
                          <a:latin typeface="Times New Roman" pitchFamily="18" charset="0"/>
                          <a:ea typeface="+mn-ea"/>
                          <a:cs typeface="Times New Roman" pitchFamily="18" charset="0"/>
                        </a:rPr>
                        <a:t>appario</a:t>
                      </a:r>
                      <a:r>
                        <a:rPr lang="it-IT" sz="1000" b="1" kern="1200" dirty="0" smtClean="0">
                          <a:solidFill>
                            <a:schemeClr val="lt1"/>
                          </a:solidFill>
                          <a:latin typeface="Times New Roman" pitchFamily="18" charset="0"/>
                          <a:ea typeface="+mn-ea"/>
                          <a:cs typeface="Times New Roman" pitchFamily="18" charset="0"/>
                        </a:rPr>
                        <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velata sotto l’angelica festa,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drizzar li occhi </a:t>
                      </a:r>
                      <a:r>
                        <a:rPr lang="it-IT" sz="1000" b="1" kern="1200" dirty="0" err="1" smtClean="0">
                          <a:solidFill>
                            <a:schemeClr val="lt1"/>
                          </a:solidFill>
                          <a:latin typeface="Times New Roman" pitchFamily="18" charset="0"/>
                          <a:ea typeface="+mn-ea"/>
                          <a:cs typeface="Times New Roman" pitchFamily="18" charset="0"/>
                        </a:rPr>
                        <a:t>ver</a:t>
                      </a:r>
                      <a:r>
                        <a:rPr lang="it-IT" sz="1000" b="1" kern="1200" dirty="0" smtClean="0">
                          <a:solidFill>
                            <a:schemeClr val="lt1"/>
                          </a:solidFill>
                          <a:latin typeface="Times New Roman" pitchFamily="18" charset="0"/>
                          <a:ea typeface="+mn-ea"/>
                          <a:cs typeface="Times New Roman" pitchFamily="18" charset="0"/>
                        </a:rPr>
                        <a:t>’ me di qua dal rio.</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Tutto che ’l </a:t>
                      </a:r>
                      <a:r>
                        <a:rPr lang="it-IT" sz="1000" b="1" kern="1200" dirty="0" err="1" smtClean="0">
                          <a:solidFill>
                            <a:schemeClr val="lt1"/>
                          </a:solidFill>
                          <a:latin typeface="Times New Roman" pitchFamily="18" charset="0"/>
                          <a:ea typeface="+mn-ea"/>
                          <a:cs typeface="Times New Roman" pitchFamily="18" charset="0"/>
                        </a:rPr>
                        <a:t>vel</a:t>
                      </a:r>
                      <a:r>
                        <a:rPr lang="it-IT" sz="1000" b="1" kern="1200" dirty="0" smtClean="0">
                          <a:solidFill>
                            <a:schemeClr val="lt1"/>
                          </a:solidFill>
                          <a:latin typeface="Times New Roman" pitchFamily="18" charset="0"/>
                          <a:ea typeface="+mn-ea"/>
                          <a:cs typeface="Times New Roman" pitchFamily="18" charset="0"/>
                        </a:rPr>
                        <a:t> che le </a:t>
                      </a:r>
                      <a:r>
                        <a:rPr lang="it-IT" sz="1000" b="1" kern="1200" dirty="0" err="1" smtClean="0">
                          <a:solidFill>
                            <a:schemeClr val="lt1"/>
                          </a:solidFill>
                          <a:latin typeface="Times New Roman" pitchFamily="18" charset="0"/>
                          <a:ea typeface="+mn-ea"/>
                          <a:cs typeface="Times New Roman" pitchFamily="18" charset="0"/>
                        </a:rPr>
                        <a:t>scendea</a:t>
                      </a:r>
                      <a:r>
                        <a:rPr lang="it-IT" sz="1000" b="1" kern="1200" dirty="0" smtClean="0">
                          <a:solidFill>
                            <a:schemeClr val="lt1"/>
                          </a:solidFill>
                          <a:latin typeface="Times New Roman" pitchFamily="18" charset="0"/>
                          <a:ea typeface="+mn-ea"/>
                          <a:cs typeface="Times New Roman" pitchFamily="18" charset="0"/>
                        </a:rPr>
                        <a:t> di testa,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cerchiato de le fronde di Minerva,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non la lasciasse parer manifesta,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regalmente ne l’atto ancor proterva</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continüò come colui che dice</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e ’l più caldo parlar dietro </a:t>
                      </a:r>
                      <a:r>
                        <a:rPr lang="it-IT" sz="1000" b="1" kern="1200" dirty="0" err="1" smtClean="0">
                          <a:solidFill>
                            <a:schemeClr val="lt1"/>
                          </a:solidFill>
                          <a:latin typeface="Times New Roman" pitchFamily="18" charset="0"/>
                          <a:ea typeface="+mn-ea"/>
                          <a:cs typeface="Times New Roman" pitchFamily="18" charset="0"/>
                        </a:rPr>
                        <a:t>reserva</a:t>
                      </a:r>
                      <a:r>
                        <a:rPr lang="it-IT" sz="1000" b="1" kern="1200" dirty="0" smtClean="0">
                          <a:solidFill>
                            <a:schemeClr val="lt1"/>
                          </a:solidFill>
                          <a:latin typeface="Times New Roman" pitchFamily="18" charset="0"/>
                          <a:ea typeface="+mn-ea"/>
                          <a:cs typeface="Times New Roman" pitchFamily="18" charset="0"/>
                        </a:rPr>
                        <a:t>:</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"Guardaci ben! Ben son, ben son Beatrice.</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Come degnasti d’accedere al monte?</a:t>
                      </a:r>
                      <a:br>
                        <a:rPr lang="it-IT" sz="1000" b="1" kern="1200" dirty="0" smtClean="0">
                          <a:solidFill>
                            <a:schemeClr val="lt1"/>
                          </a:solidFill>
                          <a:latin typeface="Times New Roman" pitchFamily="18" charset="0"/>
                          <a:ea typeface="+mn-ea"/>
                          <a:cs typeface="Times New Roman" pitchFamily="18" charset="0"/>
                        </a:rPr>
                      </a:br>
                      <a:r>
                        <a:rPr lang="it-IT" sz="1000" b="1" kern="1200" dirty="0" smtClean="0">
                          <a:solidFill>
                            <a:schemeClr val="lt1"/>
                          </a:solidFill>
                          <a:latin typeface="Times New Roman" pitchFamily="18" charset="0"/>
                          <a:ea typeface="+mn-ea"/>
                          <a:cs typeface="Times New Roman" pitchFamily="18" charset="0"/>
                        </a:rPr>
                        <a:t>non </a:t>
                      </a:r>
                      <a:r>
                        <a:rPr lang="it-IT" sz="1000" b="1" kern="1200" dirty="0" err="1" smtClean="0">
                          <a:solidFill>
                            <a:schemeClr val="lt1"/>
                          </a:solidFill>
                          <a:latin typeface="Times New Roman" pitchFamily="18" charset="0"/>
                          <a:ea typeface="+mn-ea"/>
                          <a:cs typeface="Times New Roman" pitchFamily="18" charset="0"/>
                        </a:rPr>
                        <a:t>sapei</a:t>
                      </a:r>
                      <a:r>
                        <a:rPr lang="it-IT" sz="1000" b="1" kern="1200" dirty="0" smtClean="0">
                          <a:solidFill>
                            <a:schemeClr val="lt1"/>
                          </a:solidFill>
                          <a:latin typeface="Times New Roman" pitchFamily="18" charset="0"/>
                          <a:ea typeface="+mn-ea"/>
                          <a:cs typeface="Times New Roman" pitchFamily="18" charset="0"/>
                        </a:rPr>
                        <a:t> tu che qui è l’</a:t>
                      </a:r>
                      <a:r>
                        <a:rPr lang="it-IT" sz="1000" b="1" kern="1200" dirty="0" err="1" smtClean="0">
                          <a:solidFill>
                            <a:schemeClr val="lt1"/>
                          </a:solidFill>
                          <a:latin typeface="Times New Roman" pitchFamily="18" charset="0"/>
                          <a:ea typeface="+mn-ea"/>
                          <a:cs typeface="Times New Roman" pitchFamily="18" charset="0"/>
                        </a:rPr>
                        <a:t>uom</a:t>
                      </a:r>
                      <a:r>
                        <a:rPr lang="it-IT" sz="1000" b="1" kern="1200" dirty="0" smtClean="0">
                          <a:solidFill>
                            <a:schemeClr val="lt1"/>
                          </a:solidFill>
                          <a:latin typeface="Times New Roman" pitchFamily="18" charset="0"/>
                          <a:ea typeface="+mn-ea"/>
                          <a:cs typeface="Times New Roman" pitchFamily="18" charset="0"/>
                        </a:rPr>
                        <a:t> felice?".</a:t>
                      </a:r>
                      <a:endParaRPr lang="it-IT" sz="1000" dirty="0">
                        <a:latin typeface="Times New Roman" pitchFamily="18" charset="0"/>
                        <a:cs typeface="Times New Roman" pitchFamily="18" charset="0"/>
                      </a:endParaRPr>
                    </a:p>
                  </a:txBody>
                  <a:tcPr/>
                </a:tc>
              </a:tr>
            </a:tbl>
          </a:graphicData>
        </a:graphic>
      </p:graphicFrame>
      <p:sp>
        <p:nvSpPr>
          <p:cNvPr id="3" name="Rettangolo 2"/>
          <p:cNvSpPr/>
          <p:nvPr/>
        </p:nvSpPr>
        <p:spPr>
          <a:xfrm>
            <a:off x="467544" y="188640"/>
            <a:ext cx="8202694"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Divina Commedia, Purgatorio, canto XXX</a:t>
            </a:r>
            <a:endParaRPr lang="it-IT"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55650" name="Picture 2" descr="C:\Users\Famiglia Capriati\Documents\Documenti\GENNARO\articoli e studi miei\corso di introduzione alla bibbia\3_Le immagini\Giovanni_Girolamo_Savoldo_Mara Maddalena.jpg"/>
          <p:cNvPicPr>
            <a:picLocks noChangeAspect="1" noChangeArrowheads="1"/>
          </p:cNvPicPr>
          <p:nvPr/>
        </p:nvPicPr>
        <p:blipFill>
          <a:blip r:embed="rId2" cstate="print"/>
          <a:srcRect/>
          <a:stretch>
            <a:fillRect/>
          </a:stretch>
        </p:blipFill>
        <p:spPr bwMode="auto">
          <a:xfrm>
            <a:off x="1763688" y="188640"/>
            <a:ext cx="5714593" cy="6218272"/>
          </a:xfrm>
          <a:prstGeom prst="rect">
            <a:avLst/>
          </a:prstGeom>
          <a:noFill/>
        </p:spPr>
      </p:pic>
      <p:sp>
        <p:nvSpPr>
          <p:cNvPr id="3" name="Rettangolo 2"/>
          <p:cNvSpPr/>
          <p:nvPr/>
        </p:nvSpPr>
        <p:spPr>
          <a:xfrm>
            <a:off x="0" y="6519446"/>
            <a:ext cx="9144000" cy="338554"/>
          </a:xfrm>
          <a:prstGeom prst="rect">
            <a:avLst/>
          </a:prstGeom>
        </p:spPr>
        <p:txBody>
          <a:bodyPr wrap="square">
            <a:spAutoFit/>
          </a:bodyPr>
          <a:lstStyle/>
          <a:p>
            <a:r>
              <a:rPr lang="it-IT" sz="1600" i="1" dirty="0" smtClean="0">
                <a:solidFill>
                  <a:srgbClr val="002060"/>
                </a:solidFill>
                <a:latin typeface="Times New Roman" pitchFamily="18" charset="0"/>
                <a:cs typeface="Times New Roman" pitchFamily="18" charset="0"/>
              </a:rPr>
              <a:t>Gesù le disse: «Maria!». Ella si voltò e gli disse in ebraico: «</a:t>
            </a:r>
            <a:r>
              <a:rPr lang="it-IT" sz="1600" i="1" dirty="0" err="1" smtClean="0">
                <a:solidFill>
                  <a:srgbClr val="002060"/>
                </a:solidFill>
                <a:latin typeface="Times New Roman" pitchFamily="18" charset="0"/>
                <a:cs typeface="Times New Roman" pitchFamily="18" charset="0"/>
              </a:rPr>
              <a:t>Rabbunì</a:t>
            </a:r>
            <a:r>
              <a:rPr lang="it-IT" sz="1600" i="1" dirty="0" smtClean="0">
                <a:solidFill>
                  <a:srgbClr val="002060"/>
                </a:solidFill>
                <a:latin typeface="Times New Roman" pitchFamily="18" charset="0"/>
                <a:cs typeface="Times New Roman" pitchFamily="18" charset="0"/>
              </a:rPr>
              <a:t>!» - che significa: Maestro!</a:t>
            </a:r>
            <a:r>
              <a:rPr lang="it-IT" sz="1600" dirty="0" smtClean="0">
                <a:solidFill>
                  <a:srgbClr val="002060"/>
                </a:solidFill>
                <a:latin typeface="Times New Roman" pitchFamily="18" charset="0"/>
                <a:cs typeface="Times New Roman" pitchFamily="18" charset="0"/>
              </a:rPr>
              <a:t> (Gv21,16)</a:t>
            </a:r>
            <a:endParaRPr lang="it-IT" sz="16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650"/>
                                        </p:tgtEl>
                                        <p:attrNameLst>
                                          <p:attrName>style.visibility</p:attrName>
                                        </p:attrNameLst>
                                      </p:cBhvr>
                                      <p:to>
                                        <p:strVal val="visible"/>
                                      </p:to>
                                    </p:set>
                                    <p:animEffect transition="in" filter="fade">
                                      <p:cBhvr>
                                        <p:cTn id="7" dur="1000"/>
                                        <p:tgtEl>
                                          <p:spTgt spid="1556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www.strettoblaster.com/wordpress/wp-content/uploads/2014/10/cosmo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ttangolo 3"/>
          <p:cNvSpPr/>
          <p:nvPr/>
        </p:nvSpPr>
        <p:spPr>
          <a:xfrm>
            <a:off x="251520" y="764704"/>
            <a:ext cx="8432117" cy="563231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it-IT"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E SE</a:t>
            </a:r>
          </a:p>
          <a:p>
            <a:pPr algn="ctr">
              <a:lnSpc>
                <a:spcPct val="150000"/>
              </a:lnSpc>
            </a:pPr>
            <a:r>
              <a:rPr lang="it-IT"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Il superamento del limite</a:t>
            </a:r>
          </a:p>
          <a:p>
            <a:pPr algn="ctr">
              <a:lnSpc>
                <a:spcPct val="150000"/>
              </a:lnSpc>
            </a:pPr>
            <a:r>
              <a:rPr lang="it-IT"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nella conoscenza</a:t>
            </a:r>
          </a:p>
          <a:p>
            <a:pPr algn="ctr">
              <a:lnSpc>
                <a:spcPct val="150000"/>
              </a:lnSpc>
            </a:pPr>
            <a:r>
              <a:rPr lang="it-IT"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FOSSE Una questione</a:t>
            </a:r>
            <a:endParaRPr lang="it-IT"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endParaRPr>
          </a:p>
          <a:p>
            <a:pPr algn="ctr">
              <a:lnSpc>
                <a:spcPct val="150000"/>
              </a:lnSpc>
            </a:pPr>
            <a:r>
              <a:rPr lang="it-IT" sz="4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metascientifica</a:t>
            </a:r>
            <a:r>
              <a:rPr lang="it-IT"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2700000" scaled="1"/>
          <a:tileRect/>
        </a:gradFill>
        <a:effectLst/>
      </p:bgPr>
    </p:bg>
    <p:spTree>
      <p:nvGrpSpPr>
        <p:cNvPr id="1" name=""/>
        <p:cNvGrpSpPr/>
        <p:nvPr/>
      </p:nvGrpSpPr>
      <p:grpSpPr>
        <a:xfrm>
          <a:off x="0" y="0"/>
          <a:ext cx="0" cy="0"/>
          <a:chOff x="0" y="0"/>
          <a:chExt cx="0" cy="0"/>
        </a:xfrm>
      </p:grpSpPr>
      <p:sp>
        <p:nvSpPr>
          <p:cNvPr id="5" name="CasellaDiTesto 4"/>
          <p:cNvSpPr txBox="1"/>
          <p:nvPr/>
        </p:nvSpPr>
        <p:spPr>
          <a:xfrm>
            <a:off x="539552" y="476672"/>
            <a:ext cx="3600400" cy="5632311"/>
          </a:xfrm>
          <a:prstGeom prst="rect">
            <a:avLst/>
          </a:prstGeom>
          <a:noFill/>
        </p:spPr>
        <p:txBody>
          <a:bodyPr wrap="square" rtlCol="0">
            <a:spAutoFit/>
          </a:bodyPr>
          <a:lstStyle/>
          <a:p>
            <a:pPr algn="ctr">
              <a:lnSpc>
                <a:spcPct val="150000"/>
              </a:lnSpc>
            </a:pPr>
            <a:r>
              <a:rPr lang="it-IT" sz="2400" b="1" dirty="0" smtClean="0">
                <a:latin typeface="Times New Roman" pitchFamily="18" charset="0"/>
                <a:cs typeface="Times New Roman" pitchFamily="18" charset="0"/>
              </a:rPr>
              <a:t>Nel 1918 </a:t>
            </a:r>
            <a:r>
              <a:rPr lang="it-IT" sz="2400" b="1" dirty="0" err="1" smtClean="0">
                <a:latin typeface="Times New Roman" pitchFamily="18" charset="0"/>
                <a:cs typeface="Times New Roman" pitchFamily="18" charset="0"/>
              </a:rPr>
              <a:t>Planck</a:t>
            </a:r>
            <a:r>
              <a:rPr lang="it-IT" sz="2400" b="1" dirty="0" smtClean="0">
                <a:latin typeface="Times New Roman" pitchFamily="18" charset="0"/>
                <a:cs typeface="Times New Roman" pitchFamily="18" charset="0"/>
              </a:rPr>
              <a:t> vince il premio Nobel per la fisica “</a:t>
            </a:r>
            <a:r>
              <a:rPr lang="it-IT" sz="2400" b="1" i="1" u="sng" dirty="0" smtClean="0">
                <a:latin typeface="Times New Roman" pitchFamily="18" charset="0"/>
                <a:cs typeface="Times New Roman" pitchFamily="18" charset="0"/>
              </a:rPr>
              <a:t>in riconoscimento dei suoi servizi resi per il progresso della Fisica con la sua scoperta della quantizzazione dell'energia</a:t>
            </a:r>
            <a:r>
              <a:rPr lang="it-IT" sz="2400" b="1" dirty="0" smtClean="0">
                <a:latin typeface="Times New Roman" pitchFamily="18" charset="0"/>
                <a:cs typeface="Times New Roman" pitchFamily="18" charset="0"/>
              </a:rPr>
              <a:t>”,</a:t>
            </a:r>
          </a:p>
          <a:p>
            <a:pPr algn="ctr">
              <a:lnSpc>
                <a:spcPct val="150000"/>
              </a:lnSpc>
            </a:pPr>
            <a:r>
              <a:rPr lang="it-IT" sz="2400" b="1" dirty="0" smtClean="0">
                <a:solidFill>
                  <a:srgbClr val="0070C0"/>
                </a:solidFill>
                <a:latin typeface="Times New Roman" pitchFamily="18" charset="0"/>
                <a:cs typeface="Times New Roman" pitchFamily="18" charset="0"/>
              </a:rPr>
              <a:t>18 anni dopo quel venerdì 14 dicembre 1900</a:t>
            </a:r>
            <a:endParaRPr lang="it-IT" sz="2400" b="1" dirty="0">
              <a:solidFill>
                <a:srgbClr val="0070C0"/>
              </a:solidFill>
              <a:latin typeface="Times New Roman" pitchFamily="18" charset="0"/>
              <a:cs typeface="Times New Roman" pitchFamily="18" charset="0"/>
            </a:endParaRPr>
          </a:p>
        </p:txBody>
      </p:sp>
      <p:pic>
        <p:nvPicPr>
          <p:cNvPr id="81924" name="Picture 4" descr="http://www.starnostar.com/data/images/who-is-Max-Planck-is-star-or-no-star-Max-Karl-Ernst-Ludwig-Planck-celebrity-vote.jpg"/>
          <p:cNvPicPr>
            <a:picLocks noChangeAspect="1" noChangeArrowheads="1"/>
          </p:cNvPicPr>
          <p:nvPr/>
        </p:nvPicPr>
        <p:blipFill>
          <a:blip r:embed="rId2" cstate="print"/>
          <a:srcRect/>
          <a:stretch>
            <a:fillRect/>
          </a:stretch>
        </p:blipFill>
        <p:spPr bwMode="auto">
          <a:xfrm>
            <a:off x="5004048" y="548680"/>
            <a:ext cx="3626346" cy="5064380"/>
          </a:xfrm>
          <a:prstGeom prst="rect">
            <a:avLst/>
          </a:prstGeom>
          <a:noFill/>
        </p:spPr>
      </p:pic>
      <p:sp>
        <p:nvSpPr>
          <p:cNvPr id="8" name="Rettangolo 7"/>
          <p:cNvSpPr/>
          <p:nvPr/>
        </p:nvSpPr>
        <p:spPr>
          <a:xfrm>
            <a:off x="5220072" y="5877272"/>
            <a:ext cx="3070071" cy="369332"/>
          </a:xfrm>
          <a:prstGeom prst="rect">
            <a:avLst/>
          </a:prstGeom>
        </p:spPr>
        <p:txBody>
          <a:bodyPr wrap="none">
            <a:spAutoFit/>
          </a:bodyPr>
          <a:lstStyle/>
          <a:p>
            <a:r>
              <a:rPr lang="it-IT" b="1" dirty="0" err="1" smtClean="0">
                <a:solidFill>
                  <a:srgbClr val="FF0000"/>
                </a:solidFill>
                <a:latin typeface="Times New Roman" pitchFamily="18" charset="0"/>
                <a:cs typeface="Times New Roman" pitchFamily="18" charset="0"/>
              </a:rPr>
              <a:t>M.K.E.L.</a:t>
            </a:r>
            <a:r>
              <a:rPr lang="it-IT" b="1" dirty="0" smtClean="0">
                <a:solidFill>
                  <a:srgbClr val="FF0000"/>
                </a:solidFill>
                <a:latin typeface="Times New Roman" pitchFamily="18" charset="0"/>
                <a:cs typeface="Times New Roman" pitchFamily="18" charset="0"/>
              </a:rPr>
              <a:t> </a:t>
            </a:r>
            <a:r>
              <a:rPr lang="it-IT" b="1" dirty="0" err="1" smtClean="0">
                <a:solidFill>
                  <a:srgbClr val="FF0000"/>
                </a:solidFill>
                <a:latin typeface="Times New Roman" pitchFamily="18" charset="0"/>
                <a:cs typeface="Times New Roman" pitchFamily="18" charset="0"/>
              </a:rPr>
              <a:t>Planck</a:t>
            </a:r>
            <a:r>
              <a:rPr lang="it-IT" b="1" dirty="0" smtClean="0">
                <a:solidFill>
                  <a:srgbClr val="FF0000"/>
                </a:solidFill>
                <a:latin typeface="Times New Roman" pitchFamily="18" charset="0"/>
                <a:cs typeface="Times New Roman" pitchFamily="18" charset="0"/>
              </a:rPr>
              <a:t> (1858-1947)</a:t>
            </a:r>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68610" name="Picture 2" descr="http://colorare.estaticos.net/disegni/colori/201236/incontro-di-boxe-sport-olimpiadi-dipinto-da-vegekuo-1061328.jpg"/>
          <p:cNvPicPr>
            <a:picLocks noChangeAspect="1" noChangeArrowheads="1"/>
          </p:cNvPicPr>
          <p:nvPr/>
        </p:nvPicPr>
        <p:blipFill>
          <a:blip r:embed="rId3" cstate="print"/>
          <a:srcRect/>
          <a:stretch>
            <a:fillRect/>
          </a:stretch>
        </p:blipFill>
        <p:spPr bwMode="auto">
          <a:xfrm>
            <a:off x="1763688" y="404664"/>
            <a:ext cx="5715000" cy="4476751"/>
          </a:xfrm>
          <a:prstGeom prst="rect">
            <a:avLst/>
          </a:prstGeom>
          <a:noFill/>
        </p:spPr>
      </p:pic>
      <p:sp>
        <p:nvSpPr>
          <p:cNvPr id="3" name="CasellaDiTesto 2"/>
          <p:cNvSpPr txBox="1"/>
          <p:nvPr/>
        </p:nvSpPr>
        <p:spPr>
          <a:xfrm>
            <a:off x="5436096" y="5157192"/>
            <a:ext cx="2569486" cy="707886"/>
          </a:xfrm>
          <a:prstGeom prst="rect">
            <a:avLst/>
          </a:prstGeom>
          <a:noFill/>
        </p:spPr>
        <p:txBody>
          <a:bodyPr wrap="none" rtlCol="0">
            <a:spAutoFit/>
          </a:bodyPr>
          <a:lstStyle/>
          <a:p>
            <a:r>
              <a:rPr lang="it-IT" sz="4000" dirty="0" smtClean="0">
                <a:solidFill>
                  <a:srgbClr val="FF0000"/>
                </a:solidFill>
                <a:latin typeface="Times New Roman" pitchFamily="18" charset="0"/>
                <a:cs typeface="Times New Roman" pitchFamily="18" charset="0"/>
              </a:rPr>
              <a:t>ATOMISTI</a:t>
            </a:r>
            <a:endParaRPr lang="it-IT" sz="4000" dirty="0">
              <a:solidFill>
                <a:srgbClr val="FF0000"/>
              </a:solidFill>
              <a:latin typeface="Times New Roman" pitchFamily="18" charset="0"/>
              <a:cs typeface="Times New Roman" pitchFamily="18" charset="0"/>
            </a:endParaRPr>
          </a:p>
        </p:txBody>
      </p:sp>
      <p:sp>
        <p:nvSpPr>
          <p:cNvPr id="5" name="CasellaDiTesto 4"/>
          <p:cNvSpPr txBox="1"/>
          <p:nvPr/>
        </p:nvSpPr>
        <p:spPr>
          <a:xfrm>
            <a:off x="0" y="5229200"/>
            <a:ext cx="3432350" cy="707886"/>
          </a:xfrm>
          <a:prstGeom prst="rect">
            <a:avLst/>
          </a:prstGeom>
          <a:noFill/>
        </p:spPr>
        <p:txBody>
          <a:bodyPr wrap="none" rtlCol="0">
            <a:spAutoFit/>
          </a:bodyPr>
          <a:lstStyle/>
          <a:p>
            <a:r>
              <a:rPr lang="it-IT" sz="4000" dirty="0" smtClean="0">
                <a:solidFill>
                  <a:srgbClr val="0070C0"/>
                </a:solidFill>
                <a:latin typeface="Times New Roman" pitchFamily="18" charset="0"/>
                <a:cs typeface="Times New Roman" pitchFamily="18" charset="0"/>
              </a:rPr>
              <a:t>CONTINUISTI</a:t>
            </a:r>
            <a:endParaRPr lang="it-IT" sz="4000" dirty="0">
              <a:solidFill>
                <a:srgbClr val="0070C0"/>
              </a:solidFill>
              <a:latin typeface="Times New Roman" pitchFamily="18" charset="0"/>
              <a:cs typeface="Times New Roman" pitchFamily="18" charset="0"/>
            </a:endParaRPr>
          </a:p>
        </p:txBody>
      </p:sp>
      <p:cxnSp>
        <p:nvCxnSpPr>
          <p:cNvPr id="10" name="Connettore 7 9"/>
          <p:cNvCxnSpPr/>
          <p:nvPr/>
        </p:nvCxnSpPr>
        <p:spPr>
          <a:xfrm rot="5400000" flipH="1" flipV="1">
            <a:off x="2483768" y="4509120"/>
            <a:ext cx="1152128" cy="57606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ttore 7 11"/>
          <p:cNvCxnSpPr/>
          <p:nvPr/>
        </p:nvCxnSpPr>
        <p:spPr>
          <a:xfrm rot="5400000" flipH="1" flipV="1">
            <a:off x="5040052" y="4833156"/>
            <a:ext cx="1224136" cy="28803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ttangolo 1"/>
          <p:cNvSpPr/>
          <p:nvPr/>
        </p:nvSpPr>
        <p:spPr>
          <a:xfrm>
            <a:off x="539552" y="188640"/>
            <a:ext cx="8280920" cy="255454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eaLnBrk="0" fontAlgn="base" hangingPunct="0">
              <a:spcBef>
                <a:spcPct val="0"/>
              </a:spcBef>
              <a:spcAft>
                <a:spcPct val="0"/>
              </a:spcAft>
            </a:pPr>
            <a:r>
              <a:rPr lang="it-IT" sz="2000" b="1" dirty="0" smtClean="0">
                <a:solidFill>
                  <a:srgbClr val="0070C0"/>
                </a:solidFill>
                <a:latin typeface="Times New Roman" pitchFamily="18" charset="0"/>
                <a:cs typeface="Times New Roman" pitchFamily="18" charset="0"/>
              </a:rPr>
              <a:t>«</a:t>
            </a:r>
            <a:r>
              <a:rPr lang="it-IT" sz="2000" b="1" i="1" dirty="0" smtClean="0">
                <a:solidFill>
                  <a:srgbClr val="0070C0"/>
                </a:solidFill>
                <a:latin typeface="Times New Roman" pitchFamily="18" charset="0"/>
                <a:cs typeface="Times New Roman" pitchFamily="18" charset="0"/>
              </a:rPr>
              <a:t>La filosofia è scritta in questo grandissimo libro che continuamente ci sta aperto innanzi a gli occhi (io dico l’universo), ma non si può intendere se prima non s’impara a intender la lingua, e conoscer i caratteri, ne’ quali è scritto. Egli è scritto in lingua matematica, e i caratteri son triangoli, cerchi, ed altre figure geometriche, senza i quali </a:t>
            </a:r>
            <a:r>
              <a:rPr lang="it-IT" sz="2000" b="1" i="1" dirty="0" err="1" smtClean="0">
                <a:solidFill>
                  <a:srgbClr val="0070C0"/>
                </a:solidFill>
                <a:latin typeface="Times New Roman" pitchFamily="18" charset="0"/>
                <a:cs typeface="Times New Roman" pitchFamily="18" charset="0"/>
              </a:rPr>
              <a:t>mezi</a:t>
            </a:r>
            <a:r>
              <a:rPr lang="it-IT" sz="2000" b="1" i="1" dirty="0" smtClean="0">
                <a:solidFill>
                  <a:srgbClr val="0070C0"/>
                </a:solidFill>
                <a:latin typeface="Times New Roman" pitchFamily="18" charset="0"/>
                <a:cs typeface="Times New Roman" pitchFamily="18" charset="0"/>
              </a:rPr>
              <a:t> è impossibile a intenderne umanamente parola; senza questi è un aggirarsi vanamente per un oscuro labirinto</a:t>
            </a:r>
            <a:r>
              <a:rPr lang="it-IT" sz="2000" b="1" dirty="0" smtClean="0">
                <a:solidFill>
                  <a:srgbClr val="0070C0"/>
                </a:solidFill>
                <a:latin typeface="Times New Roman" pitchFamily="18" charset="0"/>
                <a:cs typeface="Times New Roman" pitchFamily="18" charset="0"/>
              </a:rPr>
              <a:t>».</a:t>
            </a:r>
          </a:p>
          <a:p>
            <a:pPr lvl="0" algn="just" eaLnBrk="0" fontAlgn="base" hangingPunct="0">
              <a:spcBef>
                <a:spcPct val="0"/>
              </a:spcBef>
              <a:spcAft>
                <a:spcPct val="0"/>
              </a:spcAft>
            </a:pPr>
            <a:r>
              <a:rPr lang="it-IT" sz="2000" b="1" dirty="0" smtClean="0">
                <a:solidFill>
                  <a:srgbClr val="0070C0"/>
                </a:solidFill>
                <a:latin typeface="Times New Roman" pitchFamily="18" charset="0"/>
                <a:cs typeface="Times New Roman" pitchFamily="18" charset="0"/>
              </a:rPr>
              <a:t>Galileo Galilei – Il Saggiatore, 1623</a:t>
            </a:r>
          </a:p>
        </p:txBody>
      </p:sp>
      <p:pic>
        <p:nvPicPr>
          <p:cNvPr id="3" name="Picture 2" descr="Paperino nel mondo della Matemagica">
            <a:hlinkClick r:id="rId3"/>
          </p:cNvPr>
          <p:cNvPicPr>
            <a:picLocks noChangeAspect="1" noChangeArrowheads="1"/>
          </p:cNvPicPr>
          <p:nvPr/>
        </p:nvPicPr>
        <p:blipFill>
          <a:blip r:embed="rId4" cstate="print"/>
          <a:srcRect/>
          <a:stretch>
            <a:fillRect/>
          </a:stretch>
        </p:blipFill>
        <p:spPr bwMode="auto">
          <a:xfrm>
            <a:off x="2051720" y="3356992"/>
            <a:ext cx="4762500" cy="3362325"/>
          </a:xfrm>
          <a:prstGeom prst="rect">
            <a:avLst/>
          </a:prstGeom>
          <a:noFill/>
        </p:spPr>
      </p:pic>
      <p:sp>
        <p:nvSpPr>
          <p:cNvPr id="4" name="Rettangolo 3"/>
          <p:cNvSpPr/>
          <p:nvPr/>
        </p:nvSpPr>
        <p:spPr>
          <a:xfrm>
            <a:off x="2195736" y="2996952"/>
            <a:ext cx="4392488" cy="276999"/>
          </a:xfrm>
          <a:prstGeom prst="rect">
            <a:avLst/>
          </a:prstGeom>
        </p:spPr>
        <p:txBody>
          <a:bodyPr wrap="square">
            <a:spAutoFit/>
          </a:bodyPr>
          <a:lstStyle/>
          <a:p>
            <a:r>
              <a:rPr lang="it-IT" sz="1200" i="1" dirty="0" smtClean="0">
                <a:solidFill>
                  <a:srgbClr val="141412"/>
                </a:solidFill>
                <a:latin typeface="Source Sans Pro"/>
                <a:cs typeface="Arial" pitchFamily="34" charset="0"/>
                <a:hlinkClick r:id="rId3"/>
              </a:rPr>
              <a:t>Paperino nel mondo della </a:t>
            </a:r>
            <a:r>
              <a:rPr lang="it-IT" sz="1200" i="1" dirty="0" err="1" smtClean="0">
                <a:solidFill>
                  <a:srgbClr val="141412"/>
                </a:solidFill>
                <a:latin typeface="Source Sans Pro"/>
                <a:cs typeface="Arial" pitchFamily="34" charset="0"/>
                <a:hlinkClick r:id="rId3"/>
              </a:rPr>
              <a:t>Matemagica</a:t>
            </a:r>
            <a:r>
              <a:rPr lang="it-IT" sz="1200" dirty="0" smtClean="0">
                <a:solidFill>
                  <a:srgbClr val="141412"/>
                </a:solidFill>
                <a:latin typeface="Source Sans Pro"/>
                <a:cs typeface="Arial" pitchFamily="34" charset="0"/>
                <a:hlinkClick r:id="rId3"/>
              </a:rPr>
              <a:t> della Walt Disney</a:t>
            </a:r>
            <a:endParaRPr lang="it-IT"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1"/>
          <a:tileRect/>
        </a:gradFill>
        <a:effectLst/>
      </p:bgPr>
    </p:bg>
    <p:spTree>
      <p:nvGrpSpPr>
        <p:cNvPr id="1" name=""/>
        <p:cNvGrpSpPr/>
        <p:nvPr/>
      </p:nvGrpSpPr>
      <p:grpSpPr>
        <a:xfrm>
          <a:off x="0" y="0"/>
          <a:ext cx="0" cy="0"/>
          <a:chOff x="0" y="0"/>
          <a:chExt cx="0" cy="0"/>
        </a:xfrm>
      </p:grpSpPr>
      <p:sp>
        <p:nvSpPr>
          <p:cNvPr id="2" name="Rettangolo 1"/>
          <p:cNvSpPr/>
          <p:nvPr/>
        </p:nvSpPr>
        <p:spPr>
          <a:xfrm>
            <a:off x="2555776" y="476672"/>
            <a:ext cx="4083169" cy="461665"/>
          </a:xfrm>
          <a:prstGeom prst="rect">
            <a:avLst/>
          </a:prstGeom>
        </p:spPr>
        <p:txBody>
          <a:bodyPr wrap="none">
            <a:spAutoFit/>
          </a:bodyPr>
          <a:lstStyle/>
          <a:p>
            <a:r>
              <a:rPr lang="it-IT" sz="2400" b="1" dirty="0" smtClean="0">
                <a:latin typeface="Times New Roman" pitchFamily="18" charset="0"/>
                <a:ea typeface="Calibri" pitchFamily="34" charset="0"/>
                <a:cs typeface="Times New Roman" pitchFamily="18" charset="0"/>
              </a:rPr>
              <a:t>Seconda metà del XIX secolo:</a:t>
            </a:r>
            <a:endParaRPr lang="it-IT" sz="2400" b="1" dirty="0"/>
          </a:p>
        </p:txBody>
      </p:sp>
      <p:sp>
        <p:nvSpPr>
          <p:cNvPr id="3" name="Rettangolo 2"/>
          <p:cNvSpPr/>
          <p:nvPr/>
        </p:nvSpPr>
        <p:spPr>
          <a:xfrm>
            <a:off x="1187624" y="1052736"/>
            <a:ext cx="7077643" cy="461665"/>
          </a:xfrm>
          <a:prstGeom prst="rect">
            <a:avLst/>
          </a:prstGeom>
        </p:spPr>
        <p:txBody>
          <a:bodyPr wrap="none">
            <a:spAutoFit/>
          </a:bodyPr>
          <a:lstStyle/>
          <a:p>
            <a:r>
              <a:rPr lang="it-IT" sz="2400" b="1" dirty="0" smtClean="0">
                <a:latin typeface="Times New Roman" pitchFamily="18" charset="0"/>
                <a:ea typeface="Calibri" pitchFamily="34" charset="0"/>
                <a:cs typeface="Times New Roman" pitchFamily="18" charset="0"/>
              </a:rPr>
              <a:t>esistono due grandi quadri interpretativi della realtà</a:t>
            </a:r>
            <a:endParaRPr lang="it-IT" sz="2400" b="1" dirty="0"/>
          </a:p>
        </p:txBody>
      </p:sp>
      <p:sp>
        <p:nvSpPr>
          <p:cNvPr id="4" name="Rettangolo 3"/>
          <p:cNvSpPr/>
          <p:nvPr/>
        </p:nvSpPr>
        <p:spPr>
          <a:xfrm>
            <a:off x="107504" y="1628800"/>
            <a:ext cx="4752528"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it-IT" sz="2400" dirty="0" smtClean="0">
                <a:solidFill>
                  <a:srgbClr val="FF0000"/>
                </a:solidFill>
                <a:latin typeface="Times New Roman" pitchFamily="18" charset="0"/>
                <a:ea typeface="Calibri" pitchFamily="34" charset="0"/>
                <a:cs typeface="Times New Roman" pitchFamily="18" charset="0"/>
              </a:rPr>
              <a:t>uno </a:t>
            </a:r>
            <a:r>
              <a:rPr lang="it-IT" sz="2400" b="1" u="sng" dirty="0" smtClean="0">
                <a:solidFill>
                  <a:srgbClr val="FF0000"/>
                </a:solidFill>
                <a:latin typeface="Times New Roman" pitchFamily="18" charset="0"/>
                <a:ea typeface="Calibri" pitchFamily="34" charset="0"/>
                <a:cs typeface="Times New Roman" pitchFamily="18" charset="0"/>
              </a:rPr>
              <a:t>atomistico</a:t>
            </a:r>
            <a:r>
              <a:rPr lang="it-IT" sz="2400" dirty="0" smtClean="0">
                <a:solidFill>
                  <a:srgbClr val="FF0000"/>
                </a:solidFill>
                <a:latin typeface="Times New Roman" pitchFamily="18" charset="0"/>
                <a:ea typeface="Calibri" pitchFamily="34" charset="0"/>
                <a:cs typeface="Times New Roman" pitchFamily="18" charset="0"/>
              </a:rPr>
              <a:t>, la teoria</a:t>
            </a:r>
          </a:p>
          <a:p>
            <a:pPr algn="ctr"/>
            <a:r>
              <a:rPr lang="it-IT" sz="2400" dirty="0" smtClean="0">
                <a:solidFill>
                  <a:srgbClr val="FF0000"/>
                </a:solidFill>
                <a:latin typeface="Times New Roman" pitchFamily="18" charset="0"/>
                <a:ea typeface="Calibri" pitchFamily="34" charset="0"/>
                <a:cs typeface="Times New Roman" pitchFamily="18" charset="0"/>
              </a:rPr>
              <a:t>della meccanica dei punti materiali</a:t>
            </a:r>
          </a:p>
          <a:p>
            <a:pPr algn="ctr"/>
            <a:r>
              <a:rPr lang="it-IT" sz="2400" dirty="0" smtClean="0">
                <a:solidFill>
                  <a:srgbClr val="FF0000"/>
                </a:solidFill>
                <a:latin typeface="Times New Roman" pitchFamily="18" charset="0"/>
                <a:ea typeface="Calibri" pitchFamily="34" charset="0"/>
                <a:cs typeface="Times New Roman" pitchFamily="18" charset="0"/>
              </a:rPr>
              <a:t>elaborata da </a:t>
            </a:r>
            <a:r>
              <a:rPr lang="it-IT" sz="2400" b="1" u="sng" dirty="0" smtClean="0">
                <a:solidFill>
                  <a:srgbClr val="FF0000"/>
                </a:solidFill>
                <a:latin typeface="Times New Roman" pitchFamily="18" charset="0"/>
                <a:ea typeface="Calibri" pitchFamily="34" charset="0"/>
                <a:cs typeface="Times New Roman" pitchFamily="18" charset="0"/>
              </a:rPr>
              <a:t>Newton</a:t>
            </a:r>
            <a:r>
              <a:rPr lang="it-IT" sz="2400" dirty="0" smtClean="0">
                <a:solidFill>
                  <a:srgbClr val="FF0000"/>
                </a:solidFill>
                <a:latin typeface="Times New Roman" pitchFamily="18" charset="0"/>
                <a:ea typeface="Calibri" pitchFamily="34" charset="0"/>
                <a:cs typeface="Times New Roman" pitchFamily="18" charset="0"/>
              </a:rPr>
              <a:t> (</a:t>
            </a:r>
            <a:r>
              <a:rPr lang="it-IT" sz="2400" i="1" dirty="0" err="1" smtClean="0">
                <a:solidFill>
                  <a:srgbClr val="FF0000"/>
                </a:solidFill>
                <a:latin typeface="Times New Roman" pitchFamily="18" charset="0"/>
                <a:ea typeface="Calibri" pitchFamily="34" charset="0"/>
                <a:cs typeface="Times New Roman" pitchFamily="18" charset="0"/>
              </a:rPr>
              <a:t>F=ma</a:t>
            </a:r>
            <a:r>
              <a:rPr lang="it-IT" sz="2400" dirty="0" smtClean="0">
                <a:solidFill>
                  <a:srgbClr val="FF0000"/>
                </a:solidFill>
                <a:latin typeface="Times New Roman" pitchFamily="18" charset="0"/>
                <a:ea typeface="Calibri" pitchFamily="34" charset="0"/>
                <a:cs typeface="Times New Roman" pitchFamily="18" charset="0"/>
              </a:rPr>
              <a:t>)</a:t>
            </a:r>
            <a:endParaRPr lang="it-IT" sz="2400" b="1" dirty="0" smtClean="0">
              <a:solidFill>
                <a:srgbClr val="FF0000"/>
              </a:solidFill>
              <a:latin typeface="Times New Roman" pitchFamily="18" charset="0"/>
              <a:ea typeface="Calibri" pitchFamily="34" charset="0"/>
              <a:cs typeface="Times New Roman" pitchFamily="18" charset="0"/>
            </a:endParaRPr>
          </a:p>
          <a:p>
            <a:pPr algn="ctr"/>
            <a:endParaRPr lang="it-IT" sz="2400" b="1" dirty="0" smtClean="0">
              <a:solidFill>
                <a:schemeClr val="tx1"/>
              </a:solidFill>
              <a:latin typeface="Times New Roman" pitchFamily="18" charset="0"/>
              <a:ea typeface="Calibri" pitchFamily="34" charset="0"/>
              <a:cs typeface="Times New Roman" pitchFamily="18" charset="0"/>
            </a:endParaRPr>
          </a:p>
        </p:txBody>
      </p:sp>
      <p:sp>
        <p:nvSpPr>
          <p:cNvPr id="5" name="Rettangolo 4"/>
          <p:cNvSpPr/>
          <p:nvPr/>
        </p:nvSpPr>
        <p:spPr>
          <a:xfrm>
            <a:off x="4860032" y="1628800"/>
            <a:ext cx="4139952"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it-IT" sz="2400" dirty="0" smtClean="0">
                <a:solidFill>
                  <a:srgbClr val="0070C0"/>
                </a:solidFill>
                <a:latin typeface="Times New Roman" pitchFamily="18" charset="0"/>
                <a:ea typeface="Calibri" pitchFamily="34" charset="0"/>
                <a:cs typeface="Times New Roman" pitchFamily="18" charset="0"/>
              </a:rPr>
              <a:t>uno “</a:t>
            </a:r>
            <a:r>
              <a:rPr lang="it-IT" sz="2400" b="1" u="sng" dirty="0" err="1" smtClean="0">
                <a:solidFill>
                  <a:srgbClr val="0070C0"/>
                </a:solidFill>
                <a:latin typeface="Times New Roman" pitchFamily="18" charset="0"/>
                <a:ea typeface="Calibri" pitchFamily="34" charset="0"/>
                <a:cs typeface="Times New Roman" pitchFamily="18" charset="0"/>
              </a:rPr>
              <a:t>continuistico</a:t>
            </a:r>
            <a:r>
              <a:rPr lang="it-IT" sz="2400" dirty="0" smtClean="0">
                <a:solidFill>
                  <a:srgbClr val="0070C0"/>
                </a:solidFill>
                <a:latin typeface="Times New Roman" pitchFamily="18" charset="0"/>
                <a:ea typeface="Calibri" pitchFamily="34" charset="0"/>
                <a:cs typeface="Times New Roman" pitchFamily="18" charset="0"/>
              </a:rPr>
              <a:t>”, la teoria dell’elettromagnetismo</a:t>
            </a:r>
          </a:p>
          <a:p>
            <a:pPr algn="ctr"/>
            <a:r>
              <a:rPr lang="it-IT" sz="2400" dirty="0" smtClean="0">
                <a:solidFill>
                  <a:srgbClr val="0070C0"/>
                </a:solidFill>
                <a:latin typeface="Times New Roman" pitchFamily="18" charset="0"/>
                <a:ea typeface="Calibri" pitchFamily="34" charset="0"/>
                <a:cs typeface="Times New Roman" pitchFamily="18" charset="0"/>
              </a:rPr>
              <a:t>elaborata da </a:t>
            </a:r>
            <a:r>
              <a:rPr lang="it-IT" sz="2400" b="1" u="sng" dirty="0" smtClean="0">
                <a:solidFill>
                  <a:srgbClr val="0070C0"/>
                </a:solidFill>
                <a:latin typeface="Times New Roman" pitchFamily="18" charset="0"/>
                <a:ea typeface="Calibri" pitchFamily="34" charset="0"/>
                <a:cs typeface="Times New Roman" pitchFamily="18" charset="0"/>
              </a:rPr>
              <a:t>Maxwell</a:t>
            </a:r>
          </a:p>
          <a:p>
            <a:pPr algn="ctr"/>
            <a:r>
              <a:rPr lang="it-IT" sz="2400" dirty="0" smtClean="0"/>
              <a:t> </a:t>
            </a:r>
            <a:r>
              <a:rPr lang="it-IT" sz="1100" dirty="0" smtClean="0">
                <a:solidFill>
                  <a:srgbClr val="0070C0"/>
                </a:solidFill>
                <a:latin typeface="Times New Roman" pitchFamily="18" charset="0"/>
                <a:cs typeface="Times New Roman" pitchFamily="18" charset="0"/>
              </a:rPr>
              <a:t>(Edimburgo, 13 giugno 1831 – Cambridge, 5 novembre 1879)</a:t>
            </a:r>
            <a:endParaRPr lang="it-IT" sz="1100" b="1" dirty="0">
              <a:solidFill>
                <a:srgbClr val="0070C0"/>
              </a:solidFill>
              <a:latin typeface="Times New Roman" pitchFamily="18" charset="0"/>
              <a:cs typeface="Times New Roman" pitchFamily="18" charset="0"/>
            </a:endParaRPr>
          </a:p>
        </p:txBody>
      </p:sp>
      <p:sp>
        <p:nvSpPr>
          <p:cNvPr id="716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71684" name="Object 4"/>
          <p:cNvGraphicFramePr>
            <a:graphicFrameLocks noChangeAspect="1"/>
          </p:cNvGraphicFramePr>
          <p:nvPr/>
        </p:nvGraphicFramePr>
        <p:xfrm>
          <a:off x="5292080" y="2996952"/>
          <a:ext cx="3450693" cy="3861048"/>
        </p:xfrm>
        <a:graphic>
          <a:graphicData uri="http://schemas.openxmlformats.org/presentationml/2006/ole">
            <p:oleObj spid="_x0000_s121859" name="Equazione" r:id="rId3" imgW="1739900" imgH="2006600" progId="Equation.3">
              <p:embed/>
            </p:oleObj>
          </a:graphicData>
        </a:graphic>
      </p:graphicFrame>
      <p:graphicFrame>
        <p:nvGraphicFramePr>
          <p:cNvPr id="121861" name="Object 5"/>
          <p:cNvGraphicFramePr>
            <a:graphicFrameLocks noChangeAspect="1"/>
          </p:cNvGraphicFramePr>
          <p:nvPr/>
        </p:nvGraphicFramePr>
        <p:xfrm>
          <a:off x="0" y="3645024"/>
          <a:ext cx="3411100" cy="1440160"/>
        </p:xfrm>
        <a:graphic>
          <a:graphicData uri="http://schemas.openxmlformats.org/presentationml/2006/ole">
            <p:oleObj spid="_x0000_s121861" name="Equazione" r:id="rId4" imgW="1219200" imgH="609600" progId="Equation.3">
              <p:embed/>
            </p:oleObj>
          </a:graphicData>
        </a:graphic>
      </p:graphicFrame>
      <p:graphicFrame>
        <p:nvGraphicFramePr>
          <p:cNvPr id="121860" name="Object 4"/>
          <p:cNvGraphicFramePr>
            <a:graphicFrameLocks noChangeAspect="1"/>
          </p:cNvGraphicFramePr>
          <p:nvPr/>
        </p:nvGraphicFramePr>
        <p:xfrm>
          <a:off x="3275856" y="4149080"/>
          <a:ext cx="1596697" cy="432048"/>
        </p:xfrm>
        <a:graphic>
          <a:graphicData uri="http://schemas.openxmlformats.org/presentationml/2006/ole">
            <p:oleObj spid="_x0000_s121860" name="Equazione" r:id="rId5" imgW="812447" imgH="215806" progId="Equation.3">
              <p:embed/>
            </p:oleObj>
          </a:graphicData>
        </a:graphic>
      </p:graphicFrame>
      <p:sp>
        <p:nvSpPr>
          <p:cNvPr id="1218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21863" name="Rectangle 7"/>
          <p:cNvSpPr>
            <a:spLocks noChangeArrowheads="1"/>
          </p:cNvSpPr>
          <p:nvPr/>
        </p:nvSpPr>
        <p:spPr bwMode="auto">
          <a:xfrm>
            <a:off x="0" y="10668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186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3" name="CasellaDiTesto 12"/>
          <p:cNvSpPr txBox="1"/>
          <p:nvPr/>
        </p:nvSpPr>
        <p:spPr>
          <a:xfrm>
            <a:off x="179512" y="5373216"/>
            <a:ext cx="4701928" cy="900246"/>
          </a:xfrm>
          <a:prstGeom prst="rect">
            <a:avLst/>
          </a:prstGeom>
          <a:noFill/>
        </p:spPr>
        <p:txBody>
          <a:bodyPr wrap="none" rtlCol="0">
            <a:spAutoFit/>
          </a:bodyPr>
          <a:lstStyle/>
          <a:p>
            <a:pPr algn="ctr">
              <a:lnSpc>
                <a:spcPct val="150000"/>
              </a:lnSpc>
            </a:pPr>
            <a:r>
              <a:rPr lang="it-IT" sz="2400" dirty="0" smtClean="0">
                <a:latin typeface="Times New Roman" pitchFamily="18" charset="0"/>
                <a:cs typeface="Times New Roman" pitchFamily="18" charset="0"/>
              </a:rPr>
              <a:t>Equazioni di </a:t>
            </a:r>
            <a:r>
              <a:rPr lang="it-IT" sz="2400" dirty="0" err="1" smtClean="0">
                <a:latin typeface="Times New Roman" pitchFamily="18" charset="0"/>
                <a:cs typeface="Times New Roman" pitchFamily="18" charset="0"/>
              </a:rPr>
              <a:t>Joseph-Louis</a:t>
            </a:r>
            <a:r>
              <a:rPr lang="it-IT" sz="2400" dirty="0" smtClean="0">
                <a:latin typeface="Times New Roman" pitchFamily="18" charset="0"/>
                <a:cs typeface="Times New Roman" pitchFamily="18" charset="0"/>
              </a:rPr>
              <a:t> </a:t>
            </a:r>
            <a:r>
              <a:rPr lang="it-IT" sz="2400" u="sng" dirty="0" err="1" smtClean="0">
                <a:latin typeface="Times New Roman" pitchFamily="18" charset="0"/>
                <a:cs typeface="Times New Roman" pitchFamily="18" charset="0"/>
              </a:rPr>
              <a:t>Lagrange</a:t>
            </a:r>
            <a:endParaRPr lang="it-IT" sz="2400" u="sng" dirty="0" smtClean="0">
              <a:latin typeface="Times New Roman" pitchFamily="18" charset="0"/>
              <a:cs typeface="Times New Roman" pitchFamily="18" charset="0"/>
            </a:endParaRPr>
          </a:p>
          <a:p>
            <a:pPr algn="ctr">
              <a:lnSpc>
                <a:spcPct val="150000"/>
              </a:lnSpc>
            </a:pPr>
            <a:endParaRPr lang="it-IT" sz="1100" dirty="0">
              <a:latin typeface="Times New Roman" pitchFamily="18" charset="0"/>
              <a:cs typeface="Times New Roman" pitchFamily="18" charset="0"/>
            </a:endParaRPr>
          </a:p>
        </p:txBody>
      </p:sp>
      <p:sp>
        <p:nvSpPr>
          <p:cNvPr id="14" name="CasellaDiTesto 13"/>
          <p:cNvSpPr txBox="1"/>
          <p:nvPr/>
        </p:nvSpPr>
        <p:spPr>
          <a:xfrm>
            <a:off x="251520" y="2852936"/>
            <a:ext cx="4522392" cy="261610"/>
          </a:xfrm>
          <a:prstGeom prst="rect">
            <a:avLst/>
          </a:prstGeom>
          <a:noFill/>
        </p:spPr>
        <p:txBody>
          <a:bodyPr wrap="none" rtlCol="0">
            <a:spAutoFit/>
          </a:bodyPr>
          <a:lstStyle/>
          <a:p>
            <a:r>
              <a:rPr lang="it-IT" sz="1100" dirty="0" smtClean="0">
                <a:solidFill>
                  <a:srgbClr val="FF0000"/>
                </a:solidFill>
                <a:latin typeface="Times New Roman" pitchFamily="18" charset="0"/>
                <a:cs typeface="Times New Roman" pitchFamily="18" charset="0"/>
              </a:rPr>
              <a:t>(</a:t>
            </a:r>
            <a:r>
              <a:rPr lang="it-IT" sz="1100" dirty="0" err="1" smtClean="0">
                <a:solidFill>
                  <a:srgbClr val="FF0000"/>
                </a:solidFill>
                <a:latin typeface="Times New Roman" pitchFamily="18" charset="0"/>
                <a:cs typeface="Times New Roman" pitchFamily="18" charset="0"/>
              </a:rPr>
              <a:t>Woolsthorpe-by-Colsterworth</a:t>
            </a:r>
            <a:r>
              <a:rPr lang="it-IT" sz="1100" dirty="0" smtClean="0">
                <a:solidFill>
                  <a:srgbClr val="FF0000"/>
                </a:solidFill>
                <a:latin typeface="Times New Roman" pitchFamily="18" charset="0"/>
                <a:cs typeface="Times New Roman" pitchFamily="18" charset="0"/>
              </a:rPr>
              <a:t>, 25 dicembre 1642 – Londra, 20 marzo 1727)</a:t>
            </a:r>
            <a:endParaRPr lang="it-IT" sz="1100" dirty="0">
              <a:solidFill>
                <a:srgbClr val="FF0000"/>
              </a:solidFill>
              <a:latin typeface="Times New Roman" pitchFamily="18" charset="0"/>
              <a:cs typeface="Times New Roman" pitchFamily="18" charset="0"/>
            </a:endParaRPr>
          </a:p>
        </p:txBody>
      </p:sp>
      <p:sp>
        <p:nvSpPr>
          <p:cNvPr id="15" name="CasellaDiTesto 14"/>
          <p:cNvSpPr txBox="1"/>
          <p:nvPr/>
        </p:nvSpPr>
        <p:spPr>
          <a:xfrm>
            <a:off x="899592" y="5949280"/>
            <a:ext cx="3096344" cy="261610"/>
          </a:xfrm>
          <a:prstGeom prst="rect">
            <a:avLst/>
          </a:prstGeom>
          <a:noFill/>
        </p:spPr>
        <p:txBody>
          <a:bodyPr wrap="square" rtlCol="0">
            <a:spAutoFit/>
          </a:bodyPr>
          <a:lstStyle/>
          <a:p>
            <a:r>
              <a:rPr lang="it-IT" sz="1100" dirty="0" smtClean="0">
                <a:latin typeface="Times New Roman" pitchFamily="18" charset="0"/>
                <a:cs typeface="Times New Roman" pitchFamily="18" charset="0"/>
              </a:rPr>
              <a:t>(Torino, 25 gennaio 1736 – Parigi, 10 aprile 1813)</a:t>
            </a:r>
            <a:endParaRPr lang="it-IT" sz="1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2700000" scaled="0"/>
        </a:gra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28673" name="Object 1"/>
          <p:cNvGraphicFramePr>
            <a:graphicFrameLocks noChangeAspect="1"/>
          </p:cNvGraphicFramePr>
          <p:nvPr/>
        </p:nvGraphicFramePr>
        <p:xfrm>
          <a:off x="6171098" y="620688"/>
          <a:ext cx="2972902" cy="1152128"/>
        </p:xfrm>
        <a:graphic>
          <a:graphicData uri="http://schemas.openxmlformats.org/presentationml/2006/ole">
            <p:oleObj spid="_x0000_s120834" name="Equazione" r:id="rId3" imgW="1346200" imgH="533400" progId="Equation.3">
              <p:embed/>
            </p:oleObj>
          </a:graphicData>
        </a:graphic>
      </p:graphicFrame>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28677" name="Object 5"/>
          <p:cNvGraphicFramePr>
            <a:graphicFrameLocks noChangeAspect="1"/>
          </p:cNvGraphicFramePr>
          <p:nvPr/>
        </p:nvGraphicFramePr>
        <p:xfrm>
          <a:off x="7380312" y="2924944"/>
          <a:ext cx="904875" cy="200025"/>
        </p:xfrm>
        <a:graphic>
          <a:graphicData uri="http://schemas.openxmlformats.org/presentationml/2006/ole">
            <p:oleObj spid="_x0000_s120835" name="Equazione" r:id="rId4" imgW="901309" imgH="203112" progId="Equation.3">
              <p:embed/>
            </p:oleObj>
          </a:graphicData>
        </a:graphic>
      </p:graphicFrame>
      <p:sp>
        <p:nvSpPr>
          <p:cNvPr id="286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28679" name="Object 7"/>
          <p:cNvGraphicFramePr>
            <a:graphicFrameLocks noChangeAspect="1"/>
          </p:cNvGraphicFramePr>
          <p:nvPr/>
        </p:nvGraphicFramePr>
        <p:xfrm>
          <a:off x="7164288" y="3933056"/>
          <a:ext cx="1181100" cy="272033"/>
        </p:xfrm>
        <a:graphic>
          <a:graphicData uri="http://schemas.openxmlformats.org/presentationml/2006/ole">
            <p:oleObj spid="_x0000_s120836" name="Equazione" r:id="rId5" imgW="1180588" imgH="203112" progId="Equation.3">
              <p:embed/>
            </p:oleObj>
          </a:graphicData>
        </a:graphic>
      </p:graphicFrame>
      <p:sp>
        <p:nvSpPr>
          <p:cNvPr id="28681" name="Rectangle 9"/>
          <p:cNvSpPr>
            <a:spLocks noChangeArrowheads="1"/>
          </p:cNvSpPr>
          <p:nvPr/>
        </p:nvSpPr>
        <p:spPr bwMode="auto">
          <a:xfrm>
            <a:off x="7020272" y="2348880"/>
            <a:ext cx="183569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620838" algn="l"/>
              </a:tabLst>
            </a:pPr>
            <a:r>
              <a:rPr kumimoji="0" lang="it-IT"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costante di </a:t>
            </a:r>
            <a:r>
              <a:rPr kumimoji="0" lang="it-IT"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Boltzmann</a:t>
            </a:r>
            <a:r>
              <a:rPr kumimoji="0" lang="it-IT"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ttangolo 11"/>
          <p:cNvSpPr/>
          <p:nvPr/>
        </p:nvSpPr>
        <p:spPr>
          <a:xfrm>
            <a:off x="6876256" y="3140968"/>
            <a:ext cx="1979712" cy="461665"/>
          </a:xfrm>
          <a:prstGeom prst="rect">
            <a:avLst/>
          </a:prstGeom>
        </p:spPr>
        <p:txBody>
          <a:bodyPr wrap="square">
            <a:spAutoFit/>
          </a:bodyPr>
          <a:lstStyle/>
          <a:p>
            <a:pPr algn="ctr"/>
            <a:r>
              <a:rPr lang="it-IT" sz="1200" dirty="0" smtClean="0">
                <a:latin typeface="Times New Roman" pitchFamily="18" charset="0"/>
                <a:cs typeface="Times New Roman" pitchFamily="18" charset="0"/>
              </a:rPr>
              <a:t>la velocità delle onde</a:t>
            </a:r>
          </a:p>
          <a:p>
            <a:pPr algn="ctr"/>
            <a:r>
              <a:rPr lang="it-IT" sz="1200" dirty="0" smtClean="0">
                <a:latin typeface="Times New Roman" pitchFamily="18" charset="0"/>
                <a:cs typeface="Times New Roman" pitchFamily="18" charset="0"/>
              </a:rPr>
              <a:t>elettromagnetiche nel vuoto</a:t>
            </a:r>
            <a:endParaRPr lang="it-IT" sz="1200" dirty="0">
              <a:latin typeface="Times New Roman" pitchFamily="18" charset="0"/>
              <a:cs typeface="Times New Roman" pitchFamily="18" charset="0"/>
            </a:endParaRPr>
          </a:p>
        </p:txBody>
      </p:sp>
      <p:sp>
        <p:nvSpPr>
          <p:cNvPr id="13" name="Rettangolo 12"/>
          <p:cNvSpPr/>
          <p:nvPr/>
        </p:nvSpPr>
        <p:spPr>
          <a:xfrm>
            <a:off x="6444208" y="4149080"/>
            <a:ext cx="2520280" cy="830997"/>
          </a:xfrm>
          <a:prstGeom prst="rect">
            <a:avLst/>
          </a:prstGeom>
        </p:spPr>
        <p:txBody>
          <a:bodyPr wrap="square">
            <a:spAutoFit/>
          </a:bodyPr>
          <a:lstStyle/>
          <a:p>
            <a:pPr algn="ctr"/>
            <a:r>
              <a:rPr lang="it-IT" sz="1200" dirty="0" smtClean="0">
                <a:latin typeface="Times New Roman" pitchFamily="18" charset="0"/>
                <a:cs typeface="Times New Roman" pitchFamily="18" charset="0"/>
              </a:rPr>
              <a:t>costante scelta in modo</a:t>
            </a:r>
          </a:p>
          <a:p>
            <a:pPr algn="ctr"/>
            <a:r>
              <a:rPr lang="it-IT" sz="1200" dirty="0" smtClean="0">
                <a:latin typeface="Times New Roman" pitchFamily="18" charset="0"/>
                <a:cs typeface="Times New Roman" pitchFamily="18" charset="0"/>
              </a:rPr>
              <a:t>da riprodurre i dati sperimentali,</a:t>
            </a:r>
          </a:p>
          <a:p>
            <a:pPr algn="ctr"/>
            <a:r>
              <a:rPr lang="it-IT" sz="1200" dirty="0" smtClean="0">
                <a:latin typeface="Times New Roman" pitchFamily="18" charset="0"/>
                <a:cs typeface="Times New Roman" pitchFamily="18" charset="0"/>
              </a:rPr>
              <a:t>passata alla storia col nome di</a:t>
            </a:r>
          </a:p>
          <a:p>
            <a:pPr algn="ctr"/>
            <a:r>
              <a:rPr lang="it-IT" sz="1200" dirty="0" smtClean="0">
                <a:latin typeface="Times New Roman" pitchFamily="18" charset="0"/>
                <a:cs typeface="Times New Roman" pitchFamily="18" charset="0"/>
              </a:rPr>
              <a:t>costante di </a:t>
            </a:r>
            <a:r>
              <a:rPr lang="it-IT" sz="1200" dirty="0" err="1" smtClean="0">
                <a:latin typeface="Times New Roman" pitchFamily="18" charset="0"/>
                <a:cs typeface="Times New Roman" pitchFamily="18" charset="0"/>
              </a:rPr>
              <a:t>Planck</a:t>
            </a:r>
            <a:endParaRPr lang="it-IT" sz="1200" dirty="0">
              <a:latin typeface="Times New Roman" pitchFamily="18" charset="0"/>
              <a:cs typeface="Times New Roman" pitchFamily="18" charset="0"/>
            </a:endParaRPr>
          </a:p>
        </p:txBody>
      </p:sp>
      <p:pic>
        <p:nvPicPr>
          <p:cNvPr id="14" name="Immagine 13" descr="http://www.marconi-galletti.it/progetti/sito_scienza_900-5LA/images/Gruppo_1/planck.GIF"/>
          <p:cNvPicPr/>
          <p:nvPr/>
        </p:nvPicPr>
        <p:blipFill>
          <a:blip r:embed="rId6" cstate="print"/>
          <a:srcRect/>
          <a:stretch>
            <a:fillRect/>
          </a:stretch>
        </p:blipFill>
        <p:spPr bwMode="auto">
          <a:xfrm>
            <a:off x="179512" y="116632"/>
            <a:ext cx="5976664" cy="4248472"/>
          </a:xfrm>
          <a:prstGeom prst="rect">
            <a:avLst/>
          </a:prstGeom>
          <a:noFill/>
          <a:ln w="9525">
            <a:noFill/>
            <a:miter lim="800000"/>
            <a:headEnd/>
            <a:tailEnd/>
          </a:ln>
        </p:spPr>
      </p:pic>
      <p:sp>
        <p:nvSpPr>
          <p:cNvPr id="28682" name="Rectangle 10"/>
          <p:cNvSpPr>
            <a:spLocks noChangeArrowheads="1"/>
          </p:cNvSpPr>
          <p:nvPr/>
        </p:nvSpPr>
        <p:spPr bwMode="auto">
          <a:xfrm>
            <a:off x="971600" y="4365104"/>
            <a:ext cx="468052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Previsioni di </a:t>
            </a:r>
            <a:r>
              <a:rPr kumimoji="0" lang="it-IT" sz="1600" b="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Planck</a:t>
            </a:r>
            <a:r>
              <a:rPr kumimoji="0" lang="it-IT" sz="16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(linea continua)</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confrontate con i dati sperimentali (cerchi).</a:t>
            </a:r>
            <a:r>
              <a:rPr kumimoji="0" lang="it-IT" sz="800" b="0" i="0" u="none" strike="noStrike" cap="none" normalizeH="0" baseline="0" dirty="0" smtClean="0">
                <a:ln>
                  <a:noFill/>
                </a:ln>
                <a:solidFill>
                  <a:schemeClr val="tx1"/>
                </a:solidFill>
                <a:effectLst/>
                <a:latin typeface="Arial" pitchFamily="34" charset="0"/>
                <a:cs typeface="Arial" pitchFamily="34" charset="0"/>
              </a:rPr>
              <a:t>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8"/>
          <p:cNvGraphicFramePr>
            <a:graphicFrameLocks noChangeAspect="1"/>
          </p:cNvGraphicFramePr>
          <p:nvPr/>
        </p:nvGraphicFramePr>
        <p:xfrm>
          <a:off x="2627784" y="5085184"/>
          <a:ext cx="4176464" cy="1772816"/>
        </p:xfrm>
        <a:graphic>
          <a:graphicData uri="http://schemas.openxmlformats.org/presentationml/2006/ole">
            <p:oleObj spid="_x0000_s120837" name="Equazione" r:id="rId7" imgW="545760" imgH="177480" progId="Equation.3">
              <p:embed/>
            </p:oleObj>
          </a:graphicData>
        </a:graphic>
      </p:graphicFrame>
      <p:sp>
        <p:nvSpPr>
          <p:cNvPr id="286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28683" name="Object 11"/>
          <p:cNvGraphicFramePr>
            <a:graphicFrameLocks noChangeAspect="1"/>
          </p:cNvGraphicFramePr>
          <p:nvPr/>
        </p:nvGraphicFramePr>
        <p:xfrm>
          <a:off x="7164288" y="1988840"/>
          <a:ext cx="1333500" cy="200025"/>
        </p:xfrm>
        <a:graphic>
          <a:graphicData uri="http://schemas.openxmlformats.org/presentationml/2006/ole">
            <p:oleObj spid="_x0000_s120838" name="Equazione" r:id="rId8" imgW="1333500" imgH="203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Rettangolo 1"/>
          <p:cNvSpPr/>
          <p:nvPr/>
        </p:nvSpPr>
        <p:spPr>
          <a:xfrm>
            <a:off x="5148064" y="5934670"/>
            <a:ext cx="3240360" cy="923330"/>
          </a:xfrm>
          <a:prstGeom prst="rect">
            <a:avLst/>
          </a:prstGeom>
        </p:spPr>
        <p:txBody>
          <a:bodyPr wrap="square">
            <a:spAutoFit/>
          </a:bodyPr>
          <a:lstStyle/>
          <a:p>
            <a:pPr algn="ctr"/>
            <a:r>
              <a:rPr lang="it-IT" b="1" dirty="0" smtClean="0">
                <a:latin typeface="Times New Roman" pitchFamily="18" charset="0"/>
                <a:cs typeface="Times New Roman" pitchFamily="18" charset="0"/>
              </a:rPr>
              <a:t>Albert EINSTEIN</a:t>
            </a:r>
            <a:endParaRPr lang="it-IT" dirty="0" smtClean="0">
              <a:latin typeface="Times New Roman" pitchFamily="18" charset="0"/>
              <a:cs typeface="Times New Roman" pitchFamily="18" charset="0"/>
            </a:endParaRPr>
          </a:p>
          <a:p>
            <a:pPr algn="ct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Ulma</a:t>
            </a:r>
            <a:r>
              <a:rPr lang="it-IT" dirty="0" smtClean="0">
                <a:latin typeface="Times New Roman" pitchFamily="18" charset="0"/>
                <a:cs typeface="Times New Roman" pitchFamily="18" charset="0"/>
              </a:rPr>
              <a:t>, 14 marzo 1879 </a:t>
            </a:r>
            <a:r>
              <a:rPr lang="it-IT" dirty="0" err="1" smtClean="0">
                <a:latin typeface="Times New Roman" pitchFamily="18" charset="0"/>
                <a:cs typeface="Times New Roman" pitchFamily="18" charset="0"/>
              </a:rPr>
              <a:t>-Princeton</a:t>
            </a:r>
            <a:r>
              <a:rPr lang="it-IT" dirty="0" smtClean="0">
                <a:latin typeface="Times New Roman" pitchFamily="18" charset="0"/>
                <a:cs typeface="Times New Roman" pitchFamily="18" charset="0"/>
              </a:rPr>
              <a:t>, 18 aprile 1955)</a:t>
            </a:r>
            <a:endParaRPr lang="it-IT" dirty="0">
              <a:latin typeface="Times New Roman" pitchFamily="18" charset="0"/>
              <a:cs typeface="Times New Roman" pitchFamily="18" charset="0"/>
            </a:endParaRPr>
          </a:p>
        </p:txBody>
      </p:sp>
      <p:pic>
        <p:nvPicPr>
          <p:cNvPr id="54274" name="Picture 2" descr="http://whyfiles.org/wp-content/uploads/2011/05/einstein_patentclerk.jpg"/>
          <p:cNvPicPr>
            <a:picLocks noChangeAspect="1" noChangeArrowheads="1"/>
          </p:cNvPicPr>
          <p:nvPr/>
        </p:nvPicPr>
        <p:blipFill>
          <a:blip r:embed="rId4" cstate="print"/>
          <a:srcRect/>
          <a:stretch>
            <a:fillRect/>
          </a:stretch>
        </p:blipFill>
        <p:spPr bwMode="auto">
          <a:xfrm>
            <a:off x="4355976" y="116632"/>
            <a:ext cx="4629915" cy="5781607"/>
          </a:xfrm>
          <a:prstGeom prst="rect">
            <a:avLst/>
          </a:prstGeom>
          <a:noFill/>
        </p:spPr>
      </p:pic>
      <p:sp>
        <p:nvSpPr>
          <p:cNvPr id="4" name="Rettangolo 3"/>
          <p:cNvSpPr/>
          <p:nvPr/>
        </p:nvSpPr>
        <p:spPr>
          <a:xfrm>
            <a:off x="0" y="0"/>
            <a:ext cx="4320480" cy="1200329"/>
          </a:xfrm>
          <a:prstGeom prst="rect">
            <a:avLst/>
          </a:prstGeom>
        </p:spPr>
        <p:txBody>
          <a:bodyPr wrap="square">
            <a:spAutoFit/>
          </a:bodyPr>
          <a:lstStyle/>
          <a:p>
            <a:pPr algn="ctr"/>
            <a:r>
              <a:rPr lang="it-IT" b="1" i="1" dirty="0" smtClean="0">
                <a:latin typeface="Times New Roman" pitchFamily="18" charset="0"/>
                <a:cs typeface="Times New Roman" pitchFamily="18" charset="0"/>
              </a:rPr>
              <a:t>“Su un punto di vista euristico relativo alla produzione e trasformazione della luce</a:t>
            </a:r>
            <a:r>
              <a:rPr lang="it-IT" b="1" dirty="0" smtClean="0">
                <a:latin typeface="Times New Roman" pitchFamily="18" charset="0"/>
                <a:cs typeface="Times New Roman" pitchFamily="18" charset="0"/>
              </a:rPr>
              <a: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Annalen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Physik</a:t>
            </a:r>
            <a:r>
              <a:rPr lang="it-IT" dirty="0" smtClean="0">
                <a:latin typeface="Times New Roman" pitchFamily="18" charset="0"/>
                <a:cs typeface="Times New Roman" pitchFamily="18" charset="0"/>
              </a:rPr>
              <a:t>,</a:t>
            </a:r>
          </a:p>
          <a:p>
            <a:pPr algn="ctr"/>
            <a:r>
              <a:rPr lang="it-IT" dirty="0" smtClean="0">
                <a:latin typeface="Times New Roman" pitchFamily="18" charset="0"/>
                <a:cs typeface="Times New Roman" pitchFamily="18" charset="0"/>
              </a:rPr>
              <a:t>vol.17, 1905, pp.132-148</a:t>
            </a:r>
            <a:endParaRPr lang="it-IT" dirty="0">
              <a:latin typeface="Times New Roman" pitchFamily="18" charset="0"/>
              <a:cs typeface="Times New Roman" pitchFamily="18" charset="0"/>
            </a:endParaRPr>
          </a:p>
        </p:txBody>
      </p:sp>
      <p:pic>
        <p:nvPicPr>
          <p:cNvPr id="5" name="Immagine 4" descr="http://upload.wikimedia.org/wikipedia/commons/thumb/f/f5/Photoelectric_effect.svg/323px-Photoelectric_effect.svg.png"/>
          <p:cNvPicPr/>
          <p:nvPr/>
        </p:nvPicPr>
        <p:blipFill>
          <a:blip r:embed="rId5" cstate="print"/>
          <a:srcRect/>
          <a:stretch>
            <a:fillRect/>
          </a:stretch>
        </p:blipFill>
        <p:spPr bwMode="auto">
          <a:xfrm>
            <a:off x="611560" y="1124744"/>
            <a:ext cx="3076575" cy="2209800"/>
          </a:xfrm>
          <a:prstGeom prst="rect">
            <a:avLst/>
          </a:prstGeom>
          <a:noFill/>
          <a:ln w="9525">
            <a:noFill/>
            <a:miter lim="800000"/>
            <a:headEnd/>
            <a:tailEnd/>
          </a:ln>
        </p:spPr>
      </p:pic>
      <p:sp>
        <p:nvSpPr>
          <p:cNvPr id="542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54275" name="Object 3"/>
          <p:cNvGraphicFramePr>
            <a:graphicFrameLocks noChangeAspect="1"/>
          </p:cNvGraphicFramePr>
          <p:nvPr/>
        </p:nvGraphicFramePr>
        <p:xfrm>
          <a:off x="683568" y="3284984"/>
          <a:ext cx="2813336" cy="864096"/>
        </p:xfrm>
        <a:graphic>
          <a:graphicData uri="http://schemas.openxmlformats.org/presentationml/2006/ole">
            <p:oleObj spid="_x0000_s54275" name="Equazione" r:id="rId6" imgW="1332921" imgH="406224" progId="Equation.3">
              <p:embed/>
            </p:oleObj>
          </a:graphicData>
        </a:graphic>
      </p:graphicFrame>
      <p:sp>
        <p:nvSpPr>
          <p:cNvPr id="8" name="Rettangolo 7"/>
          <p:cNvSpPr/>
          <p:nvPr/>
        </p:nvSpPr>
        <p:spPr>
          <a:xfrm>
            <a:off x="107504" y="5380672"/>
            <a:ext cx="4143404" cy="1477328"/>
          </a:xfrm>
          <a:prstGeom prst="rect">
            <a:avLst/>
          </a:prstGeom>
        </p:spPr>
        <p:txBody>
          <a:bodyPr wrap="square">
            <a:spAutoFit/>
          </a:bodyPr>
          <a:lstStyle/>
          <a:p>
            <a:pPr algn="ctr"/>
            <a:r>
              <a:rPr lang="it-IT" dirty="0" smtClean="0">
                <a:solidFill>
                  <a:srgbClr val="7030A0"/>
                </a:solidFill>
                <a:latin typeface="Times New Roman" pitchFamily="18" charset="0"/>
                <a:cs typeface="Times New Roman" pitchFamily="18" charset="0"/>
              </a:rPr>
              <a:t>Questi corpuscoli di luce furono</a:t>
            </a:r>
          </a:p>
          <a:p>
            <a:pPr algn="ctr"/>
            <a:r>
              <a:rPr lang="it-IT" dirty="0" smtClean="0">
                <a:solidFill>
                  <a:srgbClr val="7030A0"/>
                </a:solidFill>
                <a:latin typeface="Times New Roman" pitchFamily="18" charset="0"/>
                <a:cs typeface="Times New Roman" pitchFamily="18" charset="0"/>
              </a:rPr>
              <a:t>battezzati “</a:t>
            </a:r>
            <a:r>
              <a:rPr lang="it-IT" b="1" dirty="0" smtClean="0">
                <a:solidFill>
                  <a:srgbClr val="7030A0"/>
                </a:solidFill>
                <a:latin typeface="Times New Roman" pitchFamily="18" charset="0"/>
                <a:cs typeface="Times New Roman" pitchFamily="18" charset="0"/>
              </a:rPr>
              <a:t>fotoni</a:t>
            </a:r>
            <a:r>
              <a:rPr lang="it-IT" dirty="0" smtClean="0">
                <a:solidFill>
                  <a:srgbClr val="7030A0"/>
                </a:solidFill>
                <a:latin typeface="Times New Roman" pitchFamily="18" charset="0"/>
                <a:cs typeface="Times New Roman" pitchFamily="18" charset="0"/>
              </a:rPr>
              <a:t>” nel luglio 1926 a Parigi dal fisico ottico </a:t>
            </a:r>
            <a:r>
              <a:rPr lang="it-IT" dirty="0" err="1" smtClean="0">
                <a:solidFill>
                  <a:srgbClr val="7030A0"/>
                </a:solidFill>
                <a:latin typeface="Times New Roman" pitchFamily="18" charset="0"/>
                <a:cs typeface="Times New Roman" pitchFamily="18" charset="0"/>
              </a:rPr>
              <a:t>Frithiof</a:t>
            </a:r>
            <a:r>
              <a:rPr lang="it-IT" dirty="0" smtClean="0">
                <a:solidFill>
                  <a:srgbClr val="7030A0"/>
                </a:solidFill>
                <a:latin typeface="Times New Roman" pitchFamily="18" charset="0"/>
                <a:cs typeface="Times New Roman" pitchFamily="18" charset="0"/>
              </a:rPr>
              <a:t> </a:t>
            </a:r>
            <a:r>
              <a:rPr lang="it-IT" dirty="0" err="1" smtClean="0">
                <a:solidFill>
                  <a:srgbClr val="7030A0"/>
                </a:solidFill>
                <a:latin typeface="Times New Roman" pitchFamily="18" charset="0"/>
                <a:cs typeface="Times New Roman" pitchFamily="18" charset="0"/>
              </a:rPr>
              <a:t>Wolfers</a:t>
            </a:r>
            <a:r>
              <a:rPr lang="it-IT" dirty="0" smtClean="0">
                <a:solidFill>
                  <a:srgbClr val="7030A0"/>
                </a:solidFill>
                <a:latin typeface="Times New Roman" pitchFamily="18" charset="0"/>
                <a:cs typeface="Times New Roman" pitchFamily="18" charset="0"/>
              </a:rPr>
              <a:t>; pochi mesi dopo, il termine fu riutilizzato dal chimico statunitense Gilbert Lewis.</a:t>
            </a:r>
            <a:endParaRPr lang="it-IT" dirty="0">
              <a:solidFill>
                <a:srgbClr val="7030A0"/>
              </a:solidFill>
              <a:latin typeface="Times New Roman" pitchFamily="18" charset="0"/>
              <a:cs typeface="Times New Roman" pitchFamily="18" charset="0"/>
            </a:endParaRPr>
          </a:p>
        </p:txBody>
      </p:sp>
      <p:sp>
        <p:nvSpPr>
          <p:cNvPr id="9" name="Rettangolo 8"/>
          <p:cNvSpPr/>
          <p:nvPr/>
        </p:nvSpPr>
        <p:spPr>
          <a:xfrm>
            <a:off x="0" y="4149080"/>
            <a:ext cx="4355976" cy="1200329"/>
          </a:xfrm>
          <a:prstGeom prst="rect">
            <a:avLst/>
          </a:prstGeom>
        </p:spPr>
        <p:txBody>
          <a:bodyPr wrap="square">
            <a:spAutoFit/>
          </a:bodyPr>
          <a:lstStyle/>
          <a:p>
            <a:pPr algn="ctr"/>
            <a:r>
              <a:rPr lang="it-IT" dirty="0" smtClean="0">
                <a:solidFill>
                  <a:srgbClr val="FF0000"/>
                </a:solidFill>
                <a:latin typeface="Times New Roman" pitchFamily="18" charset="0"/>
                <a:cs typeface="Times New Roman" pitchFamily="18" charset="0"/>
              </a:rPr>
              <a:t>Nel 1921 Einstein vince il  premio Nobel per la fisica … “</a:t>
            </a:r>
            <a:r>
              <a:rPr lang="it-IT" i="1" u="sng" dirty="0" smtClean="0">
                <a:solidFill>
                  <a:srgbClr val="FF0000"/>
                </a:solidFill>
                <a:latin typeface="Times New Roman" pitchFamily="18" charset="0"/>
                <a:cs typeface="Times New Roman" pitchFamily="18" charset="0"/>
              </a:rPr>
              <a:t>per i suoi servizi alla Fisica Teorica, e in particolare per la sua scoperta della legge dell'effetto fotoelettrico</a:t>
            </a:r>
            <a:r>
              <a:rPr lang="it-IT" dirty="0" smtClean="0">
                <a:solidFill>
                  <a:srgbClr val="FF0000"/>
                </a:solidFill>
                <a:latin typeface="Times New Roman" pitchFamily="18" charset="0"/>
                <a:cs typeface="Times New Roman" pitchFamily="18" charset="0"/>
              </a:rPr>
              <a:t>”</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4275"/>
                                        </p:tgtEl>
                                        <p:attrNameLst>
                                          <p:attrName>style.visibility</p:attrName>
                                        </p:attrNameLst>
                                      </p:cBhvr>
                                      <p:to>
                                        <p:strVal val="visible"/>
                                      </p:to>
                                    </p:set>
                                    <p:animEffect transition="in" filter="blinds(horizontal)">
                                      <p:cBhvr>
                                        <p:cTn id="12" dur="500"/>
                                        <p:tgtEl>
                                          <p:spTgt spid="5427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3"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3"/>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ttangolo 2"/>
          <p:cNvSpPr/>
          <p:nvPr/>
        </p:nvSpPr>
        <p:spPr>
          <a:xfrm>
            <a:off x="251520" y="548680"/>
            <a:ext cx="3672408"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it-IT" b="1" dirty="0" smtClean="0">
                <a:solidFill>
                  <a:srgbClr val="FF0000"/>
                </a:solidFill>
                <a:latin typeface="Times New Roman" pitchFamily="18" charset="0"/>
                <a:ea typeface="Calibri" pitchFamily="34" charset="0"/>
                <a:cs typeface="Times New Roman" pitchFamily="18" charset="0"/>
              </a:rPr>
              <a:t>Il lavoro di </a:t>
            </a:r>
            <a:r>
              <a:rPr lang="it-IT" b="1" u="sng" dirty="0" err="1" smtClean="0">
                <a:solidFill>
                  <a:srgbClr val="FF0000"/>
                </a:solidFill>
                <a:latin typeface="Times New Roman" pitchFamily="18" charset="0"/>
                <a:ea typeface="Calibri" pitchFamily="34" charset="0"/>
                <a:cs typeface="Times New Roman" pitchFamily="18" charset="0"/>
              </a:rPr>
              <a:t>Planck</a:t>
            </a:r>
            <a:r>
              <a:rPr lang="it-IT" b="1" dirty="0" smtClean="0">
                <a:solidFill>
                  <a:srgbClr val="FF0000"/>
                </a:solidFill>
                <a:latin typeface="Times New Roman" pitchFamily="18" charset="0"/>
                <a:ea typeface="Calibri" pitchFamily="34" charset="0"/>
                <a:cs typeface="Times New Roman" pitchFamily="18" charset="0"/>
              </a:rPr>
              <a:t> sulla </a:t>
            </a:r>
            <a:r>
              <a:rPr lang="it-IT" b="1" u="sng" dirty="0" smtClean="0">
                <a:solidFill>
                  <a:srgbClr val="FF0000"/>
                </a:solidFill>
                <a:latin typeface="Times New Roman" pitchFamily="18" charset="0"/>
                <a:ea typeface="Calibri" pitchFamily="34" charset="0"/>
                <a:cs typeface="Times New Roman" pitchFamily="18" charset="0"/>
              </a:rPr>
              <a:t>radiazione termica</a:t>
            </a:r>
            <a:r>
              <a:rPr lang="it-IT" b="1" dirty="0" smtClean="0">
                <a:solidFill>
                  <a:srgbClr val="FF0000"/>
                </a:solidFill>
                <a:latin typeface="Times New Roman" pitchFamily="18" charset="0"/>
                <a:ea typeface="Calibri" pitchFamily="34" charset="0"/>
                <a:cs typeface="Times New Roman" pitchFamily="18" charset="0"/>
              </a:rPr>
              <a:t> mostra la quantizzazione dell</a:t>
            </a:r>
            <a:r>
              <a:rPr lang="it-IT" b="1" dirty="0" smtClean="0">
                <a:solidFill>
                  <a:srgbClr val="FF0000"/>
                </a:solidFill>
                <a:ea typeface="Calibri" pitchFamily="34" charset="0"/>
                <a:cs typeface="Times New Roman" pitchFamily="18" charset="0"/>
              </a:rPr>
              <a:t>’</a:t>
            </a:r>
            <a:r>
              <a:rPr lang="it-IT" b="1" dirty="0" smtClean="0">
                <a:solidFill>
                  <a:srgbClr val="FF0000"/>
                </a:solidFill>
                <a:latin typeface="Times New Roman" pitchFamily="18" charset="0"/>
                <a:ea typeface="Calibri" pitchFamily="34" charset="0"/>
                <a:cs typeface="Times New Roman" pitchFamily="18" charset="0"/>
              </a:rPr>
              <a:t>energia associata alla radiazione emessa dalla materia.</a:t>
            </a:r>
            <a:endParaRPr lang="it-IT" b="1" dirty="0"/>
          </a:p>
        </p:txBody>
      </p:sp>
      <p:sp>
        <p:nvSpPr>
          <p:cNvPr id="4" name="Rettangolo 3"/>
          <p:cNvSpPr/>
          <p:nvPr/>
        </p:nvSpPr>
        <p:spPr>
          <a:xfrm>
            <a:off x="4355976" y="548680"/>
            <a:ext cx="4572000" cy="1200329"/>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r>
              <a:rPr lang="it-IT" b="1" dirty="0" smtClean="0">
                <a:solidFill>
                  <a:srgbClr val="00B0F0"/>
                </a:solidFill>
                <a:latin typeface="Times New Roman" pitchFamily="18" charset="0"/>
                <a:ea typeface="Calibri" pitchFamily="34" charset="0"/>
                <a:cs typeface="Times New Roman" pitchFamily="18" charset="0"/>
              </a:rPr>
              <a:t>Il lavoro di </a:t>
            </a:r>
            <a:r>
              <a:rPr lang="it-IT" b="1" u="sng" dirty="0" smtClean="0">
                <a:solidFill>
                  <a:srgbClr val="00B0F0"/>
                </a:solidFill>
                <a:latin typeface="Times New Roman" pitchFamily="18" charset="0"/>
                <a:ea typeface="Calibri" pitchFamily="34" charset="0"/>
                <a:cs typeface="Times New Roman" pitchFamily="18" charset="0"/>
              </a:rPr>
              <a:t>Einstein</a:t>
            </a:r>
            <a:r>
              <a:rPr lang="it-IT" b="1" dirty="0" smtClean="0">
                <a:solidFill>
                  <a:srgbClr val="00B0F0"/>
                </a:solidFill>
                <a:latin typeface="Times New Roman" pitchFamily="18" charset="0"/>
                <a:ea typeface="Calibri" pitchFamily="34" charset="0"/>
                <a:cs typeface="Times New Roman" pitchFamily="18" charset="0"/>
              </a:rPr>
              <a:t> sull’</a:t>
            </a:r>
            <a:r>
              <a:rPr lang="it-IT" b="1" u="sng" dirty="0" smtClean="0">
                <a:solidFill>
                  <a:srgbClr val="00B0F0"/>
                </a:solidFill>
                <a:latin typeface="Times New Roman" pitchFamily="18" charset="0"/>
                <a:ea typeface="Calibri" pitchFamily="34" charset="0"/>
                <a:cs typeface="Times New Roman" pitchFamily="18" charset="0"/>
              </a:rPr>
              <a:t>effetto fotoelettrico</a:t>
            </a:r>
            <a:r>
              <a:rPr lang="it-IT" b="1" dirty="0" smtClean="0">
                <a:solidFill>
                  <a:srgbClr val="00B0F0"/>
                </a:solidFill>
                <a:latin typeface="Times New Roman" pitchFamily="18" charset="0"/>
                <a:ea typeface="Calibri" pitchFamily="34" charset="0"/>
                <a:cs typeface="Times New Roman" pitchFamily="18" charset="0"/>
              </a:rPr>
              <a:t> evidenzia la quantizzazione dell</a:t>
            </a:r>
            <a:r>
              <a:rPr lang="it-IT" b="1" dirty="0" smtClean="0">
                <a:solidFill>
                  <a:srgbClr val="00B0F0"/>
                </a:solidFill>
                <a:ea typeface="Calibri" pitchFamily="34" charset="0"/>
                <a:cs typeface="Times New Roman" pitchFamily="18" charset="0"/>
              </a:rPr>
              <a:t>’</a:t>
            </a:r>
            <a:r>
              <a:rPr lang="it-IT" b="1" dirty="0" smtClean="0">
                <a:solidFill>
                  <a:srgbClr val="00B0F0"/>
                </a:solidFill>
                <a:latin typeface="Times New Roman" pitchFamily="18" charset="0"/>
                <a:ea typeface="Calibri" pitchFamily="34" charset="0"/>
                <a:cs typeface="Times New Roman" pitchFamily="18" charset="0"/>
              </a:rPr>
              <a:t>energia associata alla radiazione assorbita dalla materia.</a:t>
            </a:r>
            <a:endParaRPr lang="it-IT" b="1" dirty="0">
              <a:solidFill>
                <a:srgbClr val="00B0F0"/>
              </a:solidFill>
            </a:endParaRPr>
          </a:p>
        </p:txBody>
      </p:sp>
      <p:cxnSp>
        <p:nvCxnSpPr>
          <p:cNvPr id="9" name="Connettore 2 8"/>
          <p:cNvCxnSpPr/>
          <p:nvPr/>
        </p:nvCxnSpPr>
        <p:spPr>
          <a:xfrm>
            <a:off x="1979712" y="1844824"/>
            <a:ext cx="1008112"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a:off x="5148064" y="1772816"/>
            <a:ext cx="1656184"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a:off x="1979712" y="2924944"/>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r>
              <a:rPr lang="it-IT" b="1" dirty="0" smtClean="0">
                <a:solidFill>
                  <a:srgbClr val="00B050"/>
                </a:solidFill>
                <a:latin typeface="Times New Roman" pitchFamily="18" charset="0"/>
                <a:ea typeface="Calibri" pitchFamily="34" charset="0"/>
                <a:cs typeface="Times New Roman" pitchFamily="18" charset="0"/>
              </a:rPr>
              <a:t>Le onde elettromagnetiche hanno </a:t>
            </a:r>
            <a:r>
              <a:rPr lang="it-IT" b="1" u="sng" dirty="0" smtClean="0">
                <a:solidFill>
                  <a:srgbClr val="00B050"/>
                </a:solidFill>
                <a:latin typeface="Times New Roman" pitchFamily="18" charset="0"/>
                <a:ea typeface="Calibri" pitchFamily="34" charset="0"/>
                <a:cs typeface="Times New Roman" pitchFamily="18" charset="0"/>
              </a:rPr>
              <a:t>anche</a:t>
            </a:r>
            <a:r>
              <a:rPr lang="it-IT" b="1" dirty="0" smtClean="0">
                <a:solidFill>
                  <a:srgbClr val="00B050"/>
                </a:solidFill>
                <a:latin typeface="Times New Roman" pitchFamily="18" charset="0"/>
                <a:ea typeface="Calibri" pitchFamily="34" charset="0"/>
                <a:cs typeface="Times New Roman" pitchFamily="18" charset="0"/>
              </a:rPr>
              <a:t> un comportamento corpuscolare.</a:t>
            </a:r>
            <a:endParaRPr lang="it-IT" b="1" dirty="0">
              <a:solidFill>
                <a:srgbClr val="00B050"/>
              </a:solidFill>
            </a:endParaRPr>
          </a:p>
        </p:txBody>
      </p:sp>
      <p:sp>
        <p:nvSpPr>
          <p:cNvPr id="16" name="Rettangolo 15"/>
          <p:cNvSpPr/>
          <p:nvPr/>
        </p:nvSpPr>
        <p:spPr>
          <a:xfrm>
            <a:off x="179512" y="4581128"/>
            <a:ext cx="5688632" cy="2308324"/>
          </a:xfrm>
          <a:prstGeom prst="rect">
            <a:avLst/>
          </a:prstGeom>
        </p:spPr>
        <p:txBody>
          <a:bodyPr wrap="square">
            <a:spAutoFit/>
          </a:bodyPr>
          <a:lstStyle/>
          <a:p>
            <a:pPr lvl="0" eaLnBrk="0" fontAlgn="base" hangingPunct="0">
              <a:spcBef>
                <a:spcPct val="0"/>
              </a:spcBef>
              <a:spcAft>
                <a:spcPct val="0"/>
              </a:spcAft>
            </a:pPr>
            <a:r>
              <a:rPr lang="it-IT" sz="1600" dirty="0" smtClean="0">
                <a:solidFill>
                  <a:schemeClr val="bg2">
                    <a:lumMod val="10000"/>
                  </a:schemeClr>
                </a:solidFill>
                <a:latin typeface="Times New Roman" pitchFamily="18" charset="0"/>
                <a:ea typeface="Calibri" pitchFamily="34" charset="0"/>
                <a:cs typeface="Times New Roman" pitchFamily="18" charset="0"/>
              </a:rPr>
              <a:t>“anche” in quanto nessuno dei due lavori elimina il comportamento ondulatorio, perch</a:t>
            </a:r>
            <a:r>
              <a:rPr lang="it-IT" sz="1600" dirty="0" smtClean="0">
                <a:solidFill>
                  <a:schemeClr val="bg2">
                    <a:lumMod val="10000"/>
                  </a:schemeClr>
                </a:solidFill>
                <a:ea typeface="Calibri" pitchFamily="34" charset="0"/>
                <a:cs typeface="Times New Roman" pitchFamily="18" charset="0"/>
              </a:rPr>
              <a:t>é</a:t>
            </a:r>
            <a:r>
              <a:rPr lang="it-IT" sz="1600" dirty="0" smtClean="0">
                <a:solidFill>
                  <a:schemeClr val="bg2">
                    <a:lumMod val="10000"/>
                  </a:schemeClr>
                </a:solidFill>
                <a:latin typeface="Times New Roman" pitchFamily="18" charset="0"/>
                <a:ea typeface="Calibri" pitchFamily="34" charset="0"/>
                <a:cs typeface="Times New Roman" pitchFamily="18" charset="0"/>
              </a:rPr>
              <a:t> i fenomeni di interferenza e di diffrazione della luce possono essere spiegati solo descrivendo la luce come un fenomeno ondoso.</a:t>
            </a:r>
          </a:p>
          <a:p>
            <a:pPr lvl="0" eaLnBrk="0" fontAlgn="base" hangingPunct="0">
              <a:spcBef>
                <a:spcPct val="0"/>
              </a:spcBef>
              <a:spcAft>
                <a:spcPct val="0"/>
              </a:spcAft>
            </a:pPr>
            <a:r>
              <a:rPr lang="it-IT" sz="1600" dirty="0" smtClean="0">
                <a:solidFill>
                  <a:schemeClr val="bg2">
                    <a:lumMod val="10000"/>
                  </a:schemeClr>
                </a:solidFill>
                <a:latin typeface="Times New Roman" pitchFamily="18" charset="0"/>
                <a:ea typeface="Calibri" pitchFamily="34" charset="0"/>
                <a:cs typeface="Times New Roman" pitchFamily="18" charset="0"/>
              </a:rPr>
              <a:t>Questo strano sistema fisico (le </a:t>
            </a:r>
            <a:r>
              <a:rPr lang="it-IT" sz="1600" dirty="0" err="1" smtClean="0">
                <a:solidFill>
                  <a:schemeClr val="bg2">
                    <a:lumMod val="10000"/>
                  </a:schemeClr>
                </a:solidFill>
                <a:latin typeface="Times New Roman" pitchFamily="18" charset="0"/>
                <a:ea typeface="Calibri" pitchFamily="34" charset="0"/>
                <a:cs typeface="Times New Roman" pitchFamily="18" charset="0"/>
              </a:rPr>
              <a:t>oem</a:t>
            </a:r>
            <a:r>
              <a:rPr lang="it-IT" sz="1600" dirty="0" smtClean="0">
                <a:solidFill>
                  <a:schemeClr val="bg2">
                    <a:lumMod val="10000"/>
                  </a:schemeClr>
                </a:solidFill>
                <a:latin typeface="Times New Roman" pitchFamily="18" charset="0"/>
                <a:ea typeface="Calibri" pitchFamily="34" charset="0"/>
                <a:cs typeface="Times New Roman" pitchFamily="18" charset="0"/>
              </a:rPr>
              <a:t>) sembrava dunque comportarsi</a:t>
            </a:r>
            <a:endParaRPr lang="it-IT" sz="800" dirty="0" smtClean="0">
              <a:solidFill>
                <a:schemeClr val="bg2">
                  <a:lumMod val="10000"/>
                </a:schemeClr>
              </a:solidFill>
              <a:latin typeface="Arial" pitchFamily="34" charset="0"/>
              <a:cs typeface="Arial" pitchFamily="34" charset="0"/>
            </a:endParaRPr>
          </a:p>
          <a:p>
            <a:pPr lvl="0" eaLnBrk="0" fontAlgn="base" hangingPunct="0">
              <a:spcBef>
                <a:spcPct val="0"/>
              </a:spcBef>
              <a:spcAft>
                <a:spcPct val="0"/>
              </a:spcAft>
            </a:pPr>
            <a:r>
              <a:rPr lang="it-IT" sz="1600" dirty="0" smtClean="0">
                <a:solidFill>
                  <a:srgbClr val="FF0000"/>
                </a:solidFill>
                <a:latin typeface="Times New Roman" pitchFamily="18" charset="0"/>
                <a:ea typeface="Calibri" pitchFamily="34" charset="0"/>
                <a:cs typeface="Times New Roman" pitchFamily="18" charset="0"/>
              </a:rPr>
              <a:t>- a volte come atomo, i fotoni</a:t>
            </a:r>
          </a:p>
          <a:p>
            <a:pPr lvl="0" eaLnBrk="0" fontAlgn="base" hangingPunct="0">
              <a:spcBef>
                <a:spcPct val="0"/>
              </a:spcBef>
              <a:spcAft>
                <a:spcPct val="0"/>
              </a:spcAft>
            </a:pPr>
            <a:r>
              <a:rPr lang="it-IT" sz="1600" dirty="0" smtClean="0">
                <a:solidFill>
                  <a:srgbClr val="0070C0"/>
                </a:solidFill>
                <a:latin typeface="Times New Roman" pitchFamily="18" charset="0"/>
                <a:ea typeface="Calibri" pitchFamily="34" charset="0"/>
                <a:cs typeface="Times New Roman" pitchFamily="18" charset="0"/>
              </a:rPr>
              <a:t>- a volte come campi, le onde elettromagnetiche</a:t>
            </a:r>
            <a:r>
              <a:rPr lang="it-IT" sz="1600" dirty="0" smtClean="0">
                <a:latin typeface="Times New Roman" pitchFamily="18" charset="0"/>
                <a:ea typeface="Calibri" pitchFamily="34" charset="0"/>
                <a:cs typeface="Times New Roman" pitchFamily="18" charset="0"/>
              </a:rPr>
              <a:t>.</a:t>
            </a:r>
            <a:r>
              <a:rPr lang="it-IT" sz="800" dirty="0" smtClean="0">
                <a:latin typeface="Arial" pitchFamily="34" charset="0"/>
                <a:cs typeface="Arial" pitchFamily="34" charset="0"/>
              </a:rPr>
              <a:t> </a:t>
            </a:r>
            <a:endParaRPr lang="it-IT" dirty="0" smtClean="0">
              <a:latin typeface="Arial" pitchFamily="34" charset="0"/>
              <a:cs typeface="Arial" pitchFamily="34" charset="0"/>
            </a:endParaRPr>
          </a:p>
          <a:p>
            <a:endParaRPr lang="it-IT" sz="1600" dirty="0"/>
          </a:p>
        </p:txBody>
      </p:sp>
      <p:pic>
        <p:nvPicPr>
          <p:cNvPr id="120835" name="Picture 3" descr="http://www.karmanews.it/wp-content/uploads/2014/05/img9101.jpg"/>
          <p:cNvPicPr>
            <a:picLocks noChangeAspect="1" noChangeArrowheads="1"/>
          </p:cNvPicPr>
          <p:nvPr/>
        </p:nvPicPr>
        <p:blipFill>
          <a:blip r:embed="rId3" cstate="print"/>
          <a:srcRect/>
          <a:stretch>
            <a:fillRect/>
          </a:stretch>
        </p:blipFill>
        <p:spPr bwMode="auto">
          <a:xfrm>
            <a:off x="6012160" y="4725144"/>
            <a:ext cx="2857500" cy="1714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120835"/>
                                        </p:tgtEl>
                                        <p:attrNameLst>
                                          <p:attrName>style.visibility</p:attrName>
                                        </p:attrNameLst>
                                      </p:cBhvr>
                                      <p:to>
                                        <p:strVal val="visible"/>
                                      </p:to>
                                    </p:set>
                                    <p:animEffect transition="in" filter="strips(downLeft)">
                                      <p:cBhvr>
                                        <p:cTn id="43" dur="500"/>
                                        <p:tgtEl>
                                          <p:spTgt spid="120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animBg="1"/>
      <p:bldP spid="16"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4237</TotalTime>
  <Words>1642</Words>
  <Application>Microsoft Office PowerPoint</Application>
  <PresentationFormat>Presentazione su schermo (4:3)</PresentationFormat>
  <Paragraphs>153</Paragraphs>
  <Slides>26</Slides>
  <Notes>2</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26</vt:i4>
      </vt:variant>
    </vt:vector>
  </HeadingPairs>
  <TitlesOfParts>
    <vt:vector size="28" baseType="lpstr">
      <vt:lpstr>Tema di Office</vt:lpstr>
      <vt:lpstr>Equazione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Company>BASTARDS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Famiglia Capriati</dc:creator>
  <cp:lastModifiedBy>Famiglia Capriati</cp:lastModifiedBy>
  <cp:revision>447</cp:revision>
  <dcterms:created xsi:type="dcterms:W3CDTF">2015-01-21T18:37:39Z</dcterms:created>
  <dcterms:modified xsi:type="dcterms:W3CDTF">2017-04-11T19:43:06Z</dcterms:modified>
</cp:coreProperties>
</file>