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3" r:id="rId3"/>
    <p:sldId id="257" r:id="rId4"/>
    <p:sldId id="283" r:id="rId5"/>
    <p:sldId id="263" r:id="rId6"/>
    <p:sldId id="302" r:id="rId7"/>
    <p:sldId id="268" r:id="rId8"/>
    <p:sldId id="267" r:id="rId9"/>
    <p:sldId id="294" r:id="rId10"/>
    <p:sldId id="266" r:id="rId11"/>
    <p:sldId id="275" r:id="rId12"/>
    <p:sldId id="259" r:id="rId13"/>
    <p:sldId id="271" r:id="rId14"/>
    <p:sldId id="284" r:id="rId15"/>
    <p:sldId id="261" r:id="rId16"/>
    <p:sldId id="262" r:id="rId17"/>
    <p:sldId id="295" r:id="rId18"/>
    <p:sldId id="264" r:id="rId19"/>
    <p:sldId id="265" r:id="rId20"/>
    <p:sldId id="269" r:id="rId21"/>
    <p:sldId id="276" r:id="rId22"/>
    <p:sldId id="285" r:id="rId23"/>
    <p:sldId id="272" r:id="rId24"/>
    <p:sldId id="270" r:id="rId25"/>
    <p:sldId id="273" r:id="rId26"/>
    <p:sldId id="274" r:id="rId27"/>
    <p:sldId id="303" r:id="rId28"/>
    <p:sldId id="279" r:id="rId29"/>
    <p:sldId id="280" r:id="rId30"/>
    <p:sldId id="289" r:id="rId31"/>
    <p:sldId id="290" r:id="rId32"/>
    <p:sldId id="291" r:id="rId33"/>
    <p:sldId id="292" r:id="rId34"/>
    <p:sldId id="301" r:id="rId35"/>
    <p:sldId id="287" r:id="rId36"/>
    <p:sldId id="281" r:id="rId37"/>
    <p:sldId id="297" r:id="rId38"/>
    <p:sldId id="298" r:id="rId39"/>
    <p:sldId id="299" r:id="rId40"/>
    <p:sldId id="300" r:id="rId41"/>
    <p:sldId id="288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3D23A-3E7E-4C7F-890F-FE23BF5D6ADA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5ACE-AF72-46ED-B24C-5C7AA1DF055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5.jpeg"/><Relationship Id="rId7" Type="http://schemas.openxmlformats.org/officeDocument/2006/relationships/image" Target="../media/image4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79.jpeg"/><Relationship Id="rId9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32656"/>
            <a:ext cx="836959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400" dirty="0" smtClean="0">
                <a:solidFill>
                  <a:srgbClr val="0070C0"/>
                </a:solidFill>
                <a:latin typeface="Algerian" pitchFamily="82" charset="0"/>
                <a:cs typeface="Times New Roman" pitchFamily="18" charset="0"/>
              </a:rPr>
              <a:t>CONTINUITÀ</a:t>
            </a:r>
          </a:p>
          <a:p>
            <a:pPr algn="ctr">
              <a:lnSpc>
                <a:spcPct val="150000"/>
              </a:lnSpc>
            </a:pPr>
            <a:r>
              <a:rPr lang="it-IT" sz="4400" dirty="0" smtClean="0">
                <a:latin typeface="Algerian" pitchFamily="82" charset="0"/>
                <a:cs typeface="Times New Roman" pitchFamily="18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it-IT" sz="44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DISCONTINUITÀ</a:t>
            </a:r>
          </a:p>
          <a:p>
            <a:pPr algn="ctr">
              <a:lnSpc>
                <a:spcPct val="150000"/>
              </a:lnSpc>
            </a:pPr>
            <a:r>
              <a:rPr lang="it-IT" sz="4400" dirty="0" smtClean="0">
                <a:latin typeface="Algerian" pitchFamily="82" charset="0"/>
                <a:cs typeface="Times New Roman" pitchFamily="18" charset="0"/>
              </a:rPr>
              <a:t>NEI</a:t>
            </a:r>
          </a:p>
          <a:p>
            <a:pPr algn="ctr">
              <a:lnSpc>
                <a:spcPct val="150000"/>
              </a:lnSpc>
            </a:pPr>
            <a:r>
              <a:rPr lang="it-IT" sz="4400" dirty="0" smtClean="0">
                <a:solidFill>
                  <a:srgbClr val="00B050"/>
                </a:solidFill>
                <a:latin typeface="Algerian" pitchFamily="82" charset="0"/>
                <a:cs typeface="Times New Roman" pitchFamily="18" charset="0"/>
              </a:rPr>
              <a:t>PROCESSI DELLA CONOSCENZA</a:t>
            </a:r>
            <a:r>
              <a:rPr lang="it-IT" sz="4400" dirty="0" smtClean="0">
                <a:latin typeface="Algerian" pitchFamily="82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it-IT" sz="4400" dirty="0" smtClean="0">
                <a:latin typeface="Algerian" pitchFamily="82" charset="0"/>
                <a:cs typeface="Times New Roman" pitchFamily="18" charset="0"/>
              </a:rPr>
              <a:t>SECONDA TAPPA</a:t>
            </a:r>
            <a:endParaRPr lang="it-IT" sz="4400" dirty="0"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asf-milano.inaf.it/Divulgazione/divulgazione/images/big/black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632848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476672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Nel 1918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Planck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vince il premio Nobel per la fisica “</a:t>
            </a:r>
            <a:r>
              <a:rPr lang="it-IT" sz="2400" b="1" i="1" u="sng" dirty="0" smtClean="0">
                <a:latin typeface="Times New Roman" pitchFamily="18" charset="0"/>
                <a:cs typeface="Times New Roman" pitchFamily="18" charset="0"/>
              </a:rPr>
              <a:t>in riconoscimento dei suoi servizi resi per il progresso della Fisica con la sua scoperta della quantizzazione dell'energia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”,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anni dopo quel venerdì 14 dicembre 1900</a:t>
            </a:r>
            <a:endParaRPr lang="it-IT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4" name="Picture 4" descr="http://www.starnostar.com/data/images/who-is-Max-Planck-is-star-or-no-star-Max-Karl-Ernst-Ludwig-Planck-celebrity-v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48680"/>
            <a:ext cx="3626346" cy="506438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5220072" y="5877272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M.K.E.L.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Planck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(1858-1947)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QSEhQUEhQUFRUVFBQUFhcXFRQXFRgYGBQWFhgWFhQYHCggGBomGxgWITEiJSkrLi4uGR8zODMsNygtLisBCgoKDg0OGxAQGywkHCQsLCwvLSwsLCwsLCwsLCwsLCwsLCwsLCwsLCwsLCwsLCwsLCwsLCwsLCwsLCwsLCwsLP/AABEIAJkBSQMBIgACEQEDEQH/xAAcAAABBQEBAQAAAAAAAAAAAAAAAQQFBgcDAgj/xABAEAABAwIDBQYDBwEIAgMBAAABAAIRAyEEEjEFBkFRYQcTInGBkTKhsRQjQnLB0fBSM2KCkqKy4fEkQyVTYxX/xAAZAQACAwEAAAAAAAAAAAAAAAAAAQIDBAX/xAAmEQACAgEEAQQDAQEAAAAAAAAAAQIRAwQSITFBEyJRYSMycYFC/9oADAMBAAIRAxEAPwDbiUmdEIyqsZzdUXjMSu3dheg0IoDi2nK9CiuwSqQWchTaF0ASFqUBAhUIQgAQhCYAhCRACoQhIAQhCABCEIAEIQgAQhCABCEIAEIVK3o7SMNg3mkAa1QHxBhAa3jBebT0CG6AuqFnO7naVUxddtNuEOUkSW1ASwGPE7MAD5TK0UJKSY2mhUiVImIRI4JXFJMpMaPBC4vC7PWcby70u+0VaWcsZS8PhJBc6xJkX9NFXOW1WWwhvdF4qkJlXCzxlN1V053NEB2b8cmb5jf+BXjZ1XNRYcwecoBdzIsTbqq4T3E8mLYc6qZ1AntVNKyvKGMay4Qu9ZN4QRNPSohCaAIQEqEwBCEJgCEIQAIQhAAkKVCQAhCEACEIQAIQhAAhCEACEhMLHN6u1St3zmYPKym0loe5oc55H4gDZo9ENgbJKFie6m9GNfUFStjWspyJFUAh97ta1osfJbDszaVPEMFSk7MwkgHK5umtnAFJSvgbT7HaEITEMNvbQGHw9WqfwMc4eeg+ZC+bMPg+/NV0nM0ZoiS6Zkm/AxJ/vL6B37pNqYKrTJaC8ANzTGYEEaX4LINnbtGneo0nUWgiCINgSVVkyKJdixSn0uD1us6kaXdGu6i8mZE3toSIMW5jVbVu42m3DsbTOZrRE5i65u6XEnidOCwnDbkY6q6aNIvYXEB+enlsYvLgR7Lc91tjjCYanRES0S8jQvN3ETwn5AIhFp38hkkmq+CXQhCtKREiUpCkxo5PK+ftvbUz4mvVADmuqkx/UzN9IaPdfQFWIM6cZ0WNbR3coDEOyOL6ea3BonhI1jmqcsklyaMMW5UhvgNr0jLSPC6CDEW5G/8ALK+7t4ptTDtLJyjM0EmZymNeKotXdV1aploAAgS4OJAF9fWy0TZuE7ijTpkyWtgm9zx1VeJLtFmd+H2eaqaVk9qtTOqtJkGNZN05rJugiaehCFIAQhCYAhCEACEIQAIQkJSAEJJVe3p3ww+Ab967M83FNsF5HOJsOpSboCxIWcYHtao1KjWnD1GsJHiztJEmJyAX4cZWjNdNxxQmB6QhBTAFVN5t/cLg392c1SrxYyPD0c4mAelypzbtd1PDVns+NtKo5sRqGkg3XzFQmrUOZxLnZnEm7ibuOvHU+6TA3LY/abh672sdTqU8xgE5XNB6wZjTgrw103C+fN1sM5xexlVtN7jkFQg5soJkNjQm1+C1vcDJTofZ2nM6kSXOlxBc4nMQT/ezW4WUVLmibjxZK70U6jsJXbRjvDSeG+oMx1iYXzhsqg17nNcCfCTIEkBoJcNLHjOvhjivoHe/eluCa0BuerUnIyYFvxOPKTw1WbYXZbznqu7trqlRz3AC180tAGg8XMqGXKolmHBLI/og92drMpeCqxrm3Him0/EJ6wP4Vr+4GOFWg4NYWMpvLaYIjwatt8vRULdvcClXLu/qvp1MxLWNDYcwD4mucL6nTTktY2PsunhqTKVIQ1ojhJPFzjxJShFN7kwySaWxofIQvLjCvKDL9ubTdUxlabim7u2CdMsSR5nNKcYrIBTi5tm9tVDNipWq1W+HPUe6D1cSJ9Fw27iu7yNF3GXW/p0A9Tm9lyZrdN0dzF7MaRa9m4oYOq14/sqxa1/DKZgPIngbExpyi9+Cwna+3Hvohr2O0gOiON/T9ls27z3uwtA1AQ80aZdOs5BM9Vt07e2jm6pLfaJFIlSLSZRCgpUhSY0VbfrGFtNtMGO8N+rRePUqE2QwFjp0j9P57J/v/Rl1I9HfKP3VdOJdSpuLvCzi46eXn06rnZn+Q62ngvRVDnZOJLKpc02bMtMQWzcfsrbTxDajA9t2uEj9jyKznB7SaTIOqtm6lVrm1Qwy0PB8iRcfIe6np2+mU6uC/YkKwTOqn9dqY1gtpgYwrpunNdN0ETTki8FyAU7HR7lErxmSgpiPUpV5BQgD0hJKJQASkJRKp3aNvf8AYKTRTg16s5ARIaB8TyOOsAc/IpNgee0LfhmAp5KbmOxDrBszkEfG4D5A6rEG4r7Q978RUc+ofESXXIvmIPMCLcvJc2F1aq99Yl7nkuc50kzz1HROtlbq1sVXbSo5RnBcHOJDQAJMm5n+aaKwE3aqBtem6GvyuDgHENBgzGY6W4retxsZVqUCa7pqio7M0ZMrBbK1mT8MQbkm6xStuNtCg8j7M9+X8VPxsN5sRfhpqtg3AwuKZTP2im2i2AAwNaHuItnfHQRc+gRTsaaot8oKRLKkIqPaDvgMBSDWtD61QHI0/CALFzuY4RxWGDAVK7nVJaHOdmOjRJM2aBA/6Uz2gbW+046s4/CxxpMEzZhLZHmQ4+qXYLWOpvY6JJEWvbSDw4qnJNpF2OCk+RtsPYGOf46FCo9oMZ2kAEgjRxIlbHuHsOvQa6piiO8fYMBnKJBOYyQXEjh81G9mm2mljcOdHBz6Rt5vYY0OrvdX+FONS5ISuPBjfaNiCdoEmIY0U2z+Vrvq8p3idqsGEDdHEudw5cY4SuHaO1px7rD/ANOaTr4Hf8KKfhC6i8G8ljW208QET5H5LHmrdydDTXt4JShvAGBrmn7ymcwMxEQCOoIsVrGzMY2tSZVbOWo0PEiDBErHcHsJtam6Rlc1rr8Tbi2y2bDMDWtA0DQBGkAQIVumqmkUay91s7KN3jxHd4as7iGEDzPhH1UkoXfAA4OtP9I98whaJv2sywVyRmGFeKdMvuRMniZHDp/yomkaldzqhAkkD8oEQB6J/iWRTfrDmF0RAB4+5HyXTdaPE2wzLmXUbO2kpSr4HmOY5uHLYdGUm9spAnhqOq1vDmWtJ4gH5LJ9ttcKbwQcrGmR5wJnhF1o2621PtOFpVTGZzfEBpmFj5aTHVadI+zBrl7kS6EJJWwwgkK9LyUgKbv6w5qJ/OPoqVvZiR9np0hq95efJpj6x81ad+MTmq5eDGiPzG5+So23HE1GHk1v1JXPk/ytnXxR/DFMkd39nAtAczMD5GPWZCum77GtY9rQAA+bdWj9QVV8DBY57CQQM1jHuEux9tGliCwjwua0H3MnzH7pY51LkWeG5cFxqhMqyfVSmVYrejmMYV01TuumiZA0zIjKvaRSoDzCIXpIgBAUSlSQgBUKhdpG/owI7qhDsQ4cYLaY5uHF3Ie6p+7faTim1GjEvzh3B7GtGp0LQMvKdLKNgbYV87dqm2vtGPqf00fuW9ck5j/mn0W+N2ix1E1WnM0Nc7/KJIPI2XytjK5qvc9xu5znHzcZ+pT7Bkjst+YiePlp/NfVWndvH9xjWkT8dPTX4iCIHME/wqlYN+UifPy/hV83TwPe4/CujMM4npkbnBP+VQa5JJ8G6hKgJVYRERCVeXFID5p3poxjcTliBiK0X4Co5eMAYkh0eE+UwSbnyPum2PqF1RzjMlxJ6k3P1XTBubxmNPexHzVUi2BauyytUfi6LGCQxzqjjyblLSfnH+JbsFl/YtgBT+0k3P3QBtdhzmfUj5LUFOPyiEm/Jl/a1gDnY9ur2wZPFhtHUgx6BVXC7SJZRBkQ4gzxNwPqVp/aNRa7DAn4hUGXrYkj2b8lldbDtDgDYd5xkC9+Glv5osuZJyaZu0ze1Nfwu9Pw0jaTFvM2bcecK87Ar95hqDxJzUqZk6/ANVmm1PucL4QQ02LZzQSNQTeCQ3yJ8gtE3SB+xYadRQpD2YAjSqiOtdtEso/eChnw1ZvOm73AkfRSK51YgzpBnyi62NWjFF07MY2m0dy7n3bib9IH88lx2Hh2VGhwe5r+sZSRw0mU/r4PNSecpEZhJP4ZgH2URsQ92+Do6LcLXH1PzXM/4o7Svf8A0lNu40HD1AXEPLchHEmI9tVJdl22xSaaNQnI4tyng1x/qPAGw8x1TTa+ymVmtf4gJaXZRLi2fFbiYn2UvvFs6hh3ivSaDSq0ajsrT4czAHDLw8Qn2KnidQuJRnSlPbLyaMEKN3erl+HpuM3aInWItPpb0UmuhF7lZzJKnQiQr0vLkxGdb4CcU+OTB/pb+6qmKvXMeQ8wy3zVt3jh2MeOAygmbTlEqo7QdFQxqHkj3XLl+7O5hX44/wAJTENzg1KYyuDYqNaIm+sDW2q7jd11ek3E0T95PwmIcG2seBmfNGAxLXgEWdoeoVl3dxQyd1oWTA5iT85/RSxU3yU53KKuJEbF2uTNOoCC3w3EFp5OUrVUDvxQLHtqUzDnwDA1yubBPoY9lM4RhFNubWLrXjtOmYctNbkNa6aJ5iE0VpnNOQhIpAKozbm3KGEp95XeGDgNXOPJrRcrhvZt9mCw76zoJ0ptJjM86D9T5L533g27VxdU1azszj7NE2a0cAkF0X3eLtbqOluEYKbdA98OqeYb8LfWVScTvdjah8WJr35VHNHs2AoNAddFIVs7YjO494XF5zAuLiSZnieI6pDVlwIMet487fwlTG7mzjiXikDlNVzKeaJjM9oNugkq643scq9591XpmnzeHB49BY/JOgRbNwKor4B1ENAa1hpsM/G17D4iOBzErAX04N9V9Jbn7qNwDIFR9RxDWkmzQBJhreFyeJXztiq2Z7yBYve4dJM/KyXQM80cNmnmATHpz+forDujtg0arXggupuJE6eR8xLfIlQ2Gw2bTQCSeGotPKCE1ptcHuLdRqL6f9KL5JdH1LsrHtr0mVWfC9sxxB0LT1BkHqE7hY/2Y70uZU7p5Jp1XN1PwPcXAOaOAJEHrfmthCcXYNAkK9JCpCPmXbmzTTxNan/RVqNGlwHEBcamELAH/hkdYJ0J9v5xd7bxTqmIrvdIcatU/wCs26cfZe8E+fAYIdAIPKbrPJtGrHBP+k9uDvAcPVZJOW+Yc2kgH2+Lz81ubHSARobr5gw9Q0autgS0Ej0M9YW/bjbXGJwredP7s3mwENPt8wVKDrgqyIr/AGwVnMpYctmBVc71ABE/NU3G02Gi8A+KMzB+V2Yjzy5gtS372C7GYUsZHeNcKjJ0JAIInhIcfWFkzsU3Dhjao+8YCHNAEgtc5paeRiB6HhdVZ4u00aNNLholNjYttekadTUjIeURrz9VpW7W2GVWinZrmNbYWBbES0cuixnZVSJLTlIi3Max8oVjwOPewsqUyQRlN9LwIdzBv1VMZPHLjovy41khfk2BRe8+L7rDVXQ4+BzfCJiWmCekx7pzsnHCvSZVbbMJjkdCPQghOarA4EEAg2IIkEciFv7jwcxcPkzLHnLQqwRApvIk/iFKQJ/N9VUm5X5XNuHgEdNbHrw91H7eJL3tk5Q50Nk5QCbw3QJxuyx7g6m1rnAhzhHAhpdPsCfRYFConVeS5J+C1bIxhILT8zqCAI9+PVTGx9jMxTHUqlR5ySaLcxDGsdY2FyQSdeYGip1N5B4yIB16hWrdrGEVqJBtmyu65xH1y/5VDG9s6fknqFuhuXaNGw9IMa1o0aAB6LokCF1DjAkKVIUAZfjDnrOdrNWf9ZnXQQ5oVOxNX76o2SQSXtnr4iPmr9v9senQb3tEvY99TxBrjlNiSY5zGizo0i6uJ1zAGPaPay5+za3Z2MeTfFNErs55HiB0IkdFZsHXhzagOjgT5aEeoJVXe00akHQ2PkdCpXCVACB+Emx85j6wqrpk5x3IvmJpBwuARZw4joUzrNXTZlQuosP92PYx+i8110Yvg47VcEbiEzT3EJnCkRs01eHvABJMAAknkBxXtcMZh+8Y9hJAexzCRqMwIkdbqQj52383jdj8S4gu7ppy0m3s0cQOBdEn/hVSuC1xB906xeZtRwdYtcWkdQYd80tZmdnUXHP/AKsiiDY1zz5JA66d7MwPeua0VKbCTA7wlrL2nOJA9Y9VK717sHAOpMfUY976feHL8IBMAAnXQ3QMneyamDjaMzq89JFN5H6rfVhvY9QzY0HXJTqOPISA0Ef5iPVbkgaEXzl2hbC+yY6owXY/71v5XuktPkcwnovo5Yz204f/AMuk4xehA11Dzc8PxfRIZRdlOkwTbSNBJtJ5BMny2q/hcfOLJ/s2mGvnhax9hP7fwd9v7FfhnUalQSyvTFVvnADm+YkH1Ciuxvo5UKoY8ESA4NJjQXcDF9dPcr6R2Tiu9o0qn9bGu9xf5r5pwpBIBIGk66Te55/zivovdTaIxGEo1AA2WAFo0a5vhc0dJBSj2N9EukKESrCJivaxuz9nq/aaf9nWcS4WhtSxPo67vOeiqWBJzcI0GnHj81vO++xftmDq0R8cZ6f52mQPW49V88PJaYMzPHUGdI4aKrIi3HKmOdq0SHuLQS1+V4to64Ib7FaV2QY4vqVWN+AU2k+ecxHmCbLOtqV3RSIJAcC0joIIH191qHY+Q1lRgA8QbUJi5uWwTxH/ACoxa4JT8mjLBt/af/k4jT+1ef8AWf3C3pZB2l4LJiXmLPyv99Z9QVLL0g0/MqKfsh2ZuU2cNHcD0PXTzUvQxHhIHxgtlvPxcPdM9iVRSe15Ac1rmuLdJAcHR5mF2oYY1SXwAM0xJnXwtB4nQLJOnydDFuXBo/ZtjnObUYZymHsJ5wGvH+0+pV2cqjuFsN1FnevMZx4G/wB0x4nHmQBbh6qU3r2yMNRJ/G4FrB1i58hqtWNuOP3HPyJSye0xLa1KahDTmzOMdRP11WidneygyoDHwsc4nq6GtHtnVKwOCzv10m/CTz9/ktd3R2d3VBrj8Tw0ny4D5z6qiHumvrk1ZvZjd9vgqXaBsWnRLalMZe8JaW8M2tuUibKs7vYxwqssSMwLeERJ184Vr7U8TLqNMfhHeepdA/2n3ULuvh2uxFEOE+NnlbgR6fJRypb6RLDJrFbNdpukA8wvSQIW9HMBISlUVtzbbMML+Jx0aPqTwCjKSirZKMXJ0itdpbx9w2YMvMerL/VUXZ+EzVepcD+v7e6mcfiamJrF9YtsIDQPCACbSfM9bqe3QwIqP73JGU6kRoLet/l5LA36k+DqwXo4uT3tDdQVMOItWEu85vkKooL2ZmEEFsyDYi/JbU4LON+qY+1syxelDuFzmgn0hW5sSUbKNPmlKW1khurjs7C06/F5aSPmPmpOuVXNzoD3TIc4EEcJkEkeeX5Ky1grMTuJRnVTZGYhNE9xATNXGc0pCEhKkIxHtn3d7qsMTTENqwH8s9/awBPNZ5hHxebafNaX2w7ziq77LSu2k6ajo1qaZQSNAJmDeeizfA05BHW3MnhHM9EIjJHNrg1xB0n9J/UBdsRiXVMoJc/I0MbmJOVskhonQCSfVSu8G7NfA1AcVTzMeBlc2coMNtPMaQdbrng9jtq1abKVRg7x1MQNQ55aA2LmxPVIVGodi2xyylVxDh/aEU2eTC7MR0LrX4sWmJnsrAMw9GnSpgBtNoaIEaanzJknzTslMmgKxrtm2vh6tSgynUa+pS7wVIMhgMQC7SZFxNoCd9o+/ucuwuEcQAS2rVbqYsWMIvGsnjoFnLMEDAaST5a8gBzn6qLY6OeGdeRzEBup5W5Sf2W6b57qNxWzxSA+8oUw6iZ/E1gGUknRwEex4Kvbi9nJBZXxgLS0tdTpWmQQ4Oq+seEcr8lpmJpZmObMZmubPmIQlQM+W8GTIk8b+kcl9DdntAMwFACbh7r8SajjKwCjQcx+Q6sOVw/vNcQQfINn0X0VudSy4HDA/wD0sPuJj5pLsPBMJHOgSdAme09rUcO3NXqspg6ZnAE+Q1Posx3132dimuoYUObRdZ1Qy1z/AO60GIb56+WpKSQ4wcuiS3o7SYLqWBbmcLd64SzkSxv4vM+xWaVcG+tVc+qZe45nHmSbnwi2qtu7242IrNDoDGO4uETpcDU8eQWj7F3ToYeDGd40LtB+Vug8zJVa3SLnsiYRtaBkpGQWnMZkCDpE6zrYLU+yDCEMrPOngYB1AL3f7mql9pw/+UqR/TS98g56rSezAD7ECBE1Hk2jg0fQBOKp0Qk7VlvWSdpOLFSu6DZg7sDqLk/7lrawreIE4uq3gKrxz/EZKWfos0quQxo0Jyt0mJt6kn5fJXPdbYorVWty+BoBdyyzcebiI8gVD7DwRcc8Elxys948uX8C1jYmzhQpBgAmxcebo+nAdFmxw3z+kbM+T04V5Y/aIWW9o+JLsVlOjGtAF7yC7629FqayTfh+fH1BwAYD6MH7rRqHUTHpVcw3Y2V3jmUxabuPHLqflb2WtNbAtoFVNwcBFN1U/iOVv5REn3Ef4VbAjTwqN/IarJunXwZl2igjEiRYspx7ka+f0CNxqIdiWGPhzHhwaf1cFJdqOG8NGqODiw8zMOH0d7rh2dMHf1Z1DLe4Do/0+6plH8xdGS9D/DQglQhbjAeKjw0EnQAn2WRY/HvxFVztC8kjoB+wsrzvrtYU6RptdFR4jqGmx9ToPMqp7G2U+o/K0XPxHg0cifrzWDUz3SUYnS0cNqeSXQ53e2GcQQDPctuTpmPC+v8ACtDo0GsaGtAAAgALxgcIKTAxug+Z5ruQtGLFsj9mXPmeSX0cnhZlvxUjFPkcGEeWVv6grTnBUntE2RnY2s0eJnhd+QnX0P1RmjuiS00tsyE3fvXZGlz7h6ttcKo7sH7xnmWj0Bj/AHK312qvT/qS1X7EbiAmcJ7iAmi0mQ0ZZ72rb3PwlNtGiSKlUHM6DLGQRLSbZjB42grQlBb1bs0sayHgZ2g5XfPKehj09wZNCMF3e3dxG0KhZRaCAQXve6GsBmCeJ0OgJW0bpbgYfBBr3Dva4H9o4Waf/wA2aN89VVNhYJ2ycQC8va15DHggFpbMjIRZ/wCM2uOIBsdZCSYkjPO2wtGBaCAXGs3Kf6bGSPS3qst3KBdi8LlaTlr0c0DgagEk8AJF/Jb1vbu4zH0RSe4tAe18gTMA2NwYM8CNFH7H3LbhQ/uHtY57csikCALcC6TcDU8EMdFrCx3tB33q1Kr8NSLqdJpLHEGHVIJBlw0bY2BHXkNYwNKq0RVqNqHmKeT38R/RU/e7cNld5q0xDjJc0czJJHOSTI6yEpdDRUd0tyauLYKhLadF2jyMznAWJps4Dqfnw0vYG6WGwkGnTmoP/Y+HP9Do3/CAojdasMGwYdwqk5nOAbSc4Q7gcotcfO6uOHq52tdDhIBhwhwngRwPRKDTQ3Z0SJUKZE+ft7cI1m0sU1pA+9zdBna159czh53Wz7nY3vsFQfEHuwwiIgs8Bt/hVR2x2fOq16tSMxqVHPzF8QC6cvTlYaQrPu9g8RhmNpOp0ywExkfJEmTOYCbkqvm+iVcFN7V9jPdUbWEkBlukQDHUa+p5KQ7OthUnMdWe3M9jsgBFh4Guzdfi8rK77QwQrUyx4AJ9YI0PCf1EhQWytm4mnXbZraTc2a4hwI/CBfXLE6R1UZRe5PwWKdQaLQAgpQkKuKTAd9sV3u0sQ5tw1/d9Pu2hpnpLStY7PajDgqeSbF4dOubMf0yn1TLFbiML3Obk8bi4lwM3dmiB8V/KU+we71ai3LTrsHQU3NHT8ZVKUk7otdNVZZVi+8Te8xWIqCze9LLHWTf5T7rVcOyvToP7x4rVAHFpDACbWBAsTPksl/8A5eIqEhtHEluabU3jhrLmxKjn3NJJF2laTbbLtuqxneMOWAB4QYkECBp5n1Ku6yzAUMTh4HcYhzeA7sl4PRzZafcK9bH2pVqOy1cNVpcnuy5TbiJkH3UdOnG4tD1VSakmS1aoGtLjYASVkLm97XxFZ0Q55aB1J0+YWr7Uwhq0n0w7KXCzomCCCLcdFSqG4mIDi77TTbJBgUy4E8yCRdSzwlLhEdPOELb7LPurWacO1ogFktI9Tf8AnVTAVQobDxlIyx9Fxv4gXU5txaWuH8Cn9kHEQftPdTbKaZcZ55pA+SnicktskV5VG90XZD9o1HNg3EatcwjreP1VZ2STRcysJMQ+JuQ5oBb7T8uSve8OAdXoljIzSCA4kNOupA6qs7H3Or0w7NUpMng1r33nmS2B0Cpz45ylcUX6eeNQamy17O2rTrDwOvxabOHp+y47x7YGFomoRJJytHUgm/oCol+6j3QDWa0cS1hn0l1lJO3dpOoGhVL6rSZl7pcDwynhCti8jVNUUyWKMlTtGd4F32lzqznZqhcfDPw8JPW3oFpWwcC2jRaBqQHOMQSTdVOpuRUw7hUw7zUA+Km+A4jjDhYnzhTWy9vtDmUagIcYaOYMwA9kSPP6KnHD05+40Z8iyY1sfC8FjQllItZhPDk1xVIPa5rhIcCCOYNiE8cuFQpDMowTDSxDqZsWVAfm4e0wVeKpkTEKmb2k0seXtEZmjXQyNfdO8PturEBr3/4HO+gWWD2N8GzJH1IpkviE1XPDGs4l1QBoiw0J6kSYXaVqVsxtUaEhIlUiJ5LAdQF6QhMAQhCQAhCRMBYQgISAEIQmAkJUiVIAQhIEwFQhCQBCEIQAkIhKhMBIRCChACoQhAAhCEACEISAEiVIgAXktBi2mnTyXoJCgBUhSpCkAhXJ66uXJ6RIaVmA8AmGIUhU4qPxKQEXiEzhPcRoma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AutoShape 4" descr="data:image/jpeg;base64,/9j/4AAQSkZJRgABAQAAAQABAAD/2wCEAAkGBxQSEhQUEhQUFRUVFBQUFhcXFRQXFRgYGBQWFhgWFhQYHCggGBomGxgWITEiJSkrLi4uGR8zODMsNygtLisBCgoKDg0OGxAQGywkHCQsLCwvLSwsLCwsLCwsLCwsLCwsLCwsLCwsLCwsLCwsLCwsLCwsLCwsLCwsLCwsLCwsLP/AABEIAJkBSQMBIgACEQEDEQH/xAAcAAABBQEBAQAAAAAAAAAAAAAAAQQFBgcDAgj/xABAEAABAwIDBQYDBwEIAgMBAAABAAIRAyEEEjEFBkFRYQcTInGBkTKhsRQjQnLB0fBSM2KCkqKy4fEkQyVTYxX/xAAZAQACAwEAAAAAAAAAAAAAAAAAAQIDBAX/xAAmEQACAgEEAQQDAQEAAAAAAAAAAQIRAwQSITFBEyJRYSMycYFC/9oADAMBAAIRAxEAPwDbiUmdEIyqsZzdUXjMSu3dheg0IoDi2nK9CiuwSqQWchTaF0ASFqUBAhUIQgAQhCYAhCRACoQhIAQhCABCEIAEIQgAQhCABCEIAEIVK3o7SMNg3mkAa1QHxBhAa3jBebT0CG6AuqFnO7naVUxddtNuEOUkSW1ASwGPE7MAD5TK0UJKSY2mhUiVImIRI4JXFJMpMaPBC4vC7PWcby70u+0VaWcsZS8PhJBc6xJkX9NFXOW1WWwhvdF4qkJlXCzxlN1V053NEB2b8cmb5jf+BXjZ1XNRYcwecoBdzIsTbqq4T3E8mLYc6qZ1AntVNKyvKGMay4Qu9ZN4QRNPSohCaAIQEqEwBCEJgCEIQAIQhAAkKVCQAhCEACEIQAIQhAAhCEACEhMLHN6u1St3zmYPKym0loe5oc55H4gDZo9ENgbJKFie6m9GNfUFStjWspyJFUAh97ta1osfJbDszaVPEMFSk7MwkgHK5umtnAFJSvgbT7HaEITEMNvbQGHw9WqfwMc4eeg+ZC+bMPg+/NV0nM0ZoiS6Zkm/AxJ/vL6B37pNqYKrTJaC8ANzTGYEEaX4LINnbtGneo0nUWgiCINgSVVkyKJdixSn0uD1us6kaXdGu6i8mZE3toSIMW5jVbVu42m3DsbTOZrRE5i65u6XEnidOCwnDbkY6q6aNIvYXEB+enlsYvLgR7Lc91tjjCYanRES0S8jQvN3ETwn5AIhFp38hkkmq+CXQhCtKREiUpCkxo5PK+ftvbUz4mvVADmuqkx/UzN9IaPdfQFWIM6cZ0WNbR3coDEOyOL6ea3BonhI1jmqcsklyaMMW5UhvgNr0jLSPC6CDEW5G/8ALK+7t4ptTDtLJyjM0EmZymNeKotXdV1aploAAgS4OJAF9fWy0TZuE7ijTpkyWtgm9zx1VeJLtFmd+H2eaqaVk9qtTOqtJkGNZN05rJugiaehCFIAQhCYAhCEACEIQAIQkJSAEJJVe3p3ww+Ab967M83FNsF5HOJsOpSboCxIWcYHtao1KjWnD1GsJHiztJEmJyAX4cZWjNdNxxQmB6QhBTAFVN5t/cLg392c1SrxYyPD0c4mAelypzbtd1PDVns+NtKo5sRqGkg3XzFQmrUOZxLnZnEm7ibuOvHU+6TA3LY/abh672sdTqU8xgE5XNB6wZjTgrw103C+fN1sM5xexlVtN7jkFQg5soJkNjQm1+C1vcDJTofZ2nM6kSXOlxBc4nMQT/ezW4WUVLmibjxZK70U6jsJXbRjvDSeG+oMx1iYXzhsqg17nNcCfCTIEkBoJcNLHjOvhjivoHe/eluCa0BuerUnIyYFvxOPKTw1WbYXZbznqu7trqlRz3AC180tAGg8XMqGXKolmHBLI/og92drMpeCqxrm3Him0/EJ6wP4Vr+4GOFWg4NYWMpvLaYIjwatt8vRULdvcClXLu/qvp1MxLWNDYcwD4mucL6nTTktY2PsunhqTKVIQ1ojhJPFzjxJShFN7kwySaWxofIQvLjCvKDL9ubTdUxlabim7u2CdMsSR5nNKcYrIBTi5tm9tVDNipWq1W+HPUe6D1cSJ9Fw27iu7yNF3GXW/p0A9Tm9lyZrdN0dzF7MaRa9m4oYOq14/sqxa1/DKZgPIngbExpyi9+Cwna+3Hvohr2O0gOiON/T9ls27z3uwtA1AQ80aZdOs5BM9Vt07e2jm6pLfaJFIlSLSZRCgpUhSY0VbfrGFtNtMGO8N+rRePUqE2QwFjp0j9P57J/v/Rl1I9HfKP3VdOJdSpuLvCzi46eXn06rnZn+Q62ngvRVDnZOJLKpc02bMtMQWzcfsrbTxDajA9t2uEj9jyKznB7SaTIOqtm6lVrm1Qwy0PB8iRcfIe6np2+mU6uC/YkKwTOqn9dqY1gtpgYwrpunNdN0ETTki8FyAU7HR7lErxmSgpiPUpV5BQgD0hJKJQASkJRKp3aNvf8AYKTRTg16s5ARIaB8TyOOsAc/IpNgee0LfhmAp5KbmOxDrBszkEfG4D5A6rEG4r7Q978RUc+ofESXXIvmIPMCLcvJc2F1aq99Yl7nkuc50kzz1HROtlbq1sVXbSo5RnBcHOJDQAJMm5n+aaKwE3aqBtem6GvyuDgHENBgzGY6W4retxsZVqUCa7pqio7M0ZMrBbK1mT8MQbkm6xStuNtCg8j7M9+X8VPxsN5sRfhpqtg3AwuKZTP2im2i2AAwNaHuItnfHQRc+gRTsaaot8oKRLKkIqPaDvgMBSDWtD61QHI0/CALFzuY4RxWGDAVK7nVJaHOdmOjRJM2aBA/6Uz2gbW+046s4/CxxpMEzZhLZHmQ4+qXYLWOpvY6JJEWvbSDw4qnJNpF2OCk+RtsPYGOf46FCo9oMZ2kAEgjRxIlbHuHsOvQa6piiO8fYMBnKJBOYyQXEjh81G9mm2mljcOdHBz6Rt5vYY0OrvdX+FONS5ISuPBjfaNiCdoEmIY0U2z+Vrvq8p3idqsGEDdHEudw5cY4SuHaO1px7rD/ANOaTr4Hf8KKfhC6i8G8ljW208QET5H5LHmrdydDTXt4JShvAGBrmn7ymcwMxEQCOoIsVrGzMY2tSZVbOWo0PEiDBErHcHsJtam6Rlc1rr8Tbi2y2bDMDWtA0DQBGkAQIVumqmkUay91s7KN3jxHd4as7iGEDzPhH1UkoXfAA4OtP9I98whaJv2sywVyRmGFeKdMvuRMniZHDp/yomkaldzqhAkkD8oEQB6J/iWRTfrDmF0RAB4+5HyXTdaPE2wzLmXUbO2kpSr4HmOY5uHLYdGUm9spAnhqOq1vDmWtJ4gH5LJ9ttcKbwQcrGmR5wJnhF1o2621PtOFpVTGZzfEBpmFj5aTHVadI+zBrl7kS6EJJWwwgkK9LyUgKbv6w5qJ/OPoqVvZiR9np0hq95efJpj6x81ad+MTmq5eDGiPzG5+So23HE1GHk1v1JXPk/ytnXxR/DFMkd39nAtAczMD5GPWZCum77GtY9rQAA+bdWj9QVV8DBY57CQQM1jHuEux9tGliCwjwua0H3MnzH7pY51LkWeG5cFxqhMqyfVSmVYrejmMYV01TuumiZA0zIjKvaRSoDzCIXpIgBAUSlSQgBUKhdpG/owI7qhDsQ4cYLaY5uHF3Ie6p+7faTim1GjEvzh3B7GtGp0LQMvKdLKNgbYV87dqm2vtGPqf00fuW9ck5j/mn0W+N2ix1E1WnM0Nc7/KJIPI2XytjK5qvc9xu5znHzcZ+pT7Bkjst+YiePlp/NfVWndvH9xjWkT8dPTX4iCIHME/wqlYN+UifPy/hV83TwPe4/CujMM4npkbnBP+VQa5JJ8G6hKgJVYRERCVeXFID5p3poxjcTliBiK0X4Co5eMAYkh0eE+UwSbnyPum2PqF1RzjMlxJ6k3P1XTBubxmNPexHzVUi2BauyytUfi6LGCQxzqjjyblLSfnH+JbsFl/YtgBT+0k3P3QBtdhzmfUj5LUFOPyiEm/Jl/a1gDnY9ur2wZPFhtHUgx6BVXC7SJZRBkQ4gzxNwPqVp/aNRa7DAn4hUGXrYkj2b8lldbDtDgDYd5xkC9+Glv5osuZJyaZu0ze1Nfwu9Pw0jaTFvM2bcecK87Ar95hqDxJzUqZk6/ANVmm1PucL4QQ02LZzQSNQTeCQ3yJ8gtE3SB+xYadRQpD2YAjSqiOtdtEso/eChnw1ZvOm73AkfRSK51YgzpBnyi62NWjFF07MY2m0dy7n3bib9IH88lx2Hh2VGhwe5r+sZSRw0mU/r4PNSecpEZhJP4ZgH2URsQ92+Do6LcLXH1PzXM/4o7Svf8A0lNu40HD1AXEPLchHEmI9tVJdl22xSaaNQnI4tyng1x/qPAGw8x1TTa+ymVmtf4gJaXZRLi2fFbiYn2UvvFs6hh3ivSaDSq0ajsrT4czAHDLw8Qn2KnidQuJRnSlPbLyaMEKN3erl+HpuM3aInWItPpb0UmuhF7lZzJKnQiQr0vLkxGdb4CcU+OTB/pb+6qmKvXMeQ8wy3zVt3jh2MeOAygmbTlEqo7QdFQxqHkj3XLl+7O5hX44/wAJTENzg1KYyuDYqNaIm+sDW2q7jd11ek3E0T95PwmIcG2seBmfNGAxLXgEWdoeoVl3dxQyd1oWTA5iT85/RSxU3yU53KKuJEbF2uTNOoCC3w3EFp5OUrVUDvxQLHtqUzDnwDA1yubBPoY9lM4RhFNubWLrXjtOmYctNbkNa6aJ5iE0VpnNOQhIpAKozbm3KGEp95XeGDgNXOPJrRcrhvZt9mCw76zoJ0ptJjM86D9T5L533g27VxdU1azszj7NE2a0cAkF0X3eLtbqOluEYKbdA98OqeYb8LfWVScTvdjah8WJr35VHNHs2AoNAddFIVs7YjO494XF5zAuLiSZnieI6pDVlwIMet487fwlTG7mzjiXikDlNVzKeaJjM9oNugkq643scq9591XpmnzeHB49BY/JOgRbNwKor4B1ENAa1hpsM/G17D4iOBzErAX04N9V9Jbn7qNwDIFR9RxDWkmzQBJhreFyeJXztiq2Z7yBYve4dJM/KyXQM80cNmnmATHpz+forDujtg0arXggupuJE6eR8xLfIlQ2Gw2bTQCSeGotPKCE1ptcHuLdRqL6f9KL5JdH1LsrHtr0mVWfC9sxxB0LT1BkHqE7hY/2Y70uZU7p5Jp1XN1PwPcXAOaOAJEHrfmthCcXYNAkK9JCpCPmXbmzTTxNan/RVqNGlwHEBcamELAH/hkdYJ0J9v5xd7bxTqmIrvdIcatU/wCs26cfZe8E+fAYIdAIPKbrPJtGrHBP+k9uDvAcPVZJOW+Yc2kgH2+Lz81ubHSARobr5gw9Q0autgS0Ej0M9YW/bjbXGJwredP7s3mwENPt8wVKDrgqyIr/AGwVnMpYctmBVc71ABE/NU3G02Gi8A+KMzB+V2Yjzy5gtS372C7GYUsZHeNcKjJ0JAIInhIcfWFkzsU3Dhjao+8YCHNAEgtc5paeRiB6HhdVZ4u00aNNLholNjYttekadTUjIeURrz9VpW7W2GVWinZrmNbYWBbES0cuixnZVSJLTlIi3Max8oVjwOPewsqUyQRlN9LwIdzBv1VMZPHLjovy41khfk2BRe8+L7rDVXQ4+BzfCJiWmCekx7pzsnHCvSZVbbMJjkdCPQghOarA4EEAg2IIkEciFv7jwcxcPkzLHnLQqwRApvIk/iFKQJ/N9VUm5X5XNuHgEdNbHrw91H7eJL3tk5Q50Nk5QCbw3QJxuyx7g6m1rnAhzhHAhpdPsCfRYFConVeS5J+C1bIxhILT8zqCAI9+PVTGx9jMxTHUqlR5ySaLcxDGsdY2FyQSdeYGip1N5B4yIB16hWrdrGEVqJBtmyu65xH1y/5VDG9s6fknqFuhuXaNGw9IMa1o0aAB6LokCF1DjAkKVIUAZfjDnrOdrNWf9ZnXQQ5oVOxNX76o2SQSXtnr4iPmr9v9senQb3tEvY99TxBrjlNiSY5zGizo0i6uJ1zAGPaPay5+za3Z2MeTfFNErs55HiB0IkdFZsHXhzagOjgT5aEeoJVXe00akHQ2PkdCpXCVACB+Emx85j6wqrpk5x3IvmJpBwuARZw4joUzrNXTZlQuosP92PYx+i8110Yvg47VcEbiEzT3EJnCkRs01eHvABJMAAknkBxXtcMZh+8Y9hJAexzCRqMwIkdbqQj52383jdj8S4gu7ppy0m3s0cQOBdEn/hVSuC1xB906xeZtRwdYtcWkdQYd80tZmdnUXHP/AKsiiDY1zz5JA66d7MwPeua0VKbCTA7wlrL2nOJA9Y9VK717sHAOpMfUY976feHL8IBMAAnXQ3QMneyamDjaMzq89JFN5H6rfVhvY9QzY0HXJTqOPISA0Ef5iPVbkgaEXzl2hbC+yY6owXY/71v5XuktPkcwnovo5Yz204f/AMuk4xehA11Dzc8PxfRIZRdlOkwTbSNBJtJ5BMny2q/hcfOLJ/s2mGvnhax9hP7fwd9v7FfhnUalQSyvTFVvnADm+YkH1Ciuxvo5UKoY8ESA4NJjQXcDF9dPcr6R2Tiu9o0qn9bGu9xf5r5pwpBIBIGk66Te55/zivovdTaIxGEo1AA2WAFo0a5vhc0dJBSj2N9EukKESrCJivaxuz9nq/aaf9nWcS4WhtSxPo67vOeiqWBJzcI0GnHj81vO++xftmDq0R8cZ6f52mQPW49V88PJaYMzPHUGdI4aKrIi3HKmOdq0SHuLQS1+V4to64Ib7FaV2QY4vqVWN+AU2k+ecxHmCbLOtqV3RSIJAcC0joIIH191qHY+Q1lRgA8QbUJi5uWwTxH/ACoxa4JT8mjLBt/af/k4jT+1ef8AWf3C3pZB2l4LJiXmLPyv99Z9QVLL0g0/MqKfsh2ZuU2cNHcD0PXTzUvQxHhIHxgtlvPxcPdM9iVRSe15Ac1rmuLdJAcHR5mF2oYY1SXwAM0xJnXwtB4nQLJOnydDFuXBo/ZtjnObUYZymHsJ5wGvH+0+pV2cqjuFsN1FnevMZx4G/wB0x4nHmQBbh6qU3r2yMNRJ/G4FrB1i58hqtWNuOP3HPyJSye0xLa1KahDTmzOMdRP11WidneygyoDHwsc4nq6GtHtnVKwOCzv10m/CTz9/ktd3R2d3VBrj8Tw0ny4D5z6qiHumvrk1ZvZjd9vgqXaBsWnRLalMZe8JaW8M2tuUibKs7vYxwqssSMwLeERJ184Vr7U8TLqNMfhHeepdA/2n3ULuvh2uxFEOE+NnlbgR6fJRypb6RLDJrFbNdpukA8wvSQIW9HMBISlUVtzbbMML+Jx0aPqTwCjKSirZKMXJ0itdpbx9w2YMvMerL/VUXZ+EzVepcD+v7e6mcfiamJrF9YtsIDQPCACbSfM9bqe3QwIqP73JGU6kRoLet/l5LA36k+DqwXo4uT3tDdQVMOItWEu85vkKooL2ZmEEFsyDYi/JbU4LON+qY+1syxelDuFzmgn0hW5sSUbKNPmlKW1khurjs7C06/F5aSPmPmpOuVXNzoD3TIc4EEcJkEkeeX5Ky1grMTuJRnVTZGYhNE9xATNXGc0pCEhKkIxHtn3d7qsMTTENqwH8s9/awBPNZ5hHxebafNaX2w7ziq77LSu2k6ajo1qaZQSNAJmDeeizfA05BHW3MnhHM9EIjJHNrg1xB0n9J/UBdsRiXVMoJc/I0MbmJOVskhonQCSfVSu8G7NfA1AcVTzMeBlc2coMNtPMaQdbrng9jtq1abKVRg7x1MQNQ55aA2LmxPVIVGodi2xyylVxDh/aEU2eTC7MR0LrX4sWmJnsrAMw9GnSpgBtNoaIEaanzJknzTslMmgKxrtm2vh6tSgynUa+pS7wVIMhgMQC7SZFxNoCd9o+/ucuwuEcQAS2rVbqYsWMIvGsnjoFnLMEDAaST5a8gBzn6qLY6OeGdeRzEBup5W5Sf2W6b57qNxWzxSA+8oUw6iZ/E1gGUknRwEex4Kvbi9nJBZXxgLS0tdTpWmQQ4Oq+seEcr8lpmJpZmObMZmubPmIQlQM+W8GTIk8b+kcl9DdntAMwFACbh7r8SajjKwCjQcx+Q6sOVw/vNcQQfINn0X0VudSy4HDA/wD0sPuJj5pLsPBMJHOgSdAme09rUcO3NXqspg6ZnAE+Q1Posx3132dimuoYUObRdZ1Qy1z/AO60GIb56+WpKSQ4wcuiS3o7SYLqWBbmcLd64SzkSxv4vM+xWaVcG+tVc+qZe45nHmSbnwi2qtu7242IrNDoDGO4uETpcDU8eQWj7F3ToYeDGd40LtB+Vug8zJVa3SLnsiYRtaBkpGQWnMZkCDpE6zrYLU+yDCEMrPOngYB1AL3f7mql9pw/+UqR/TS98g56rSezAD7ECBE1Hk2jg0fQBOKp0Qk7VlvWSdpOLFSu6DZg7sDqLk/7lrawreIE4uq3gKrxz/EZKWfos0quQxo0Jyt0mJt6kn5fJXPdbYorVWty+BoBdyyzcebiI8gVD7DwRcc8Elxys948uX8C1jYmzhQpBgAmxcebo+nAdFmxw3z+kbM+T04V5Y/aIWW9o+JLsVlOjGtAF7yC7629FqayTfh+fH1BwAYD6MH7rRqHUTHpVcw3Y2V3jmUxabuPHLqflb2WtNbAtoFVNwcBFN1U/iOVv5REn3Ef4VbAjTwqN/IarJunXwZl2igjEiRYspx7ka+f0CNxqIdiWGPhzHhwaf1cFJdqOG8NGqODiw8zMOH0d7rh2dMHf1Z1DLe4Do/0+6plH8xdGS9D/DQglQhbjAeKjw0EnQAn2WRY/HvxFVztC8kjoB+wsrzvrtYU6RptdFR4jqGmx9ToPMqp7G2U+o/K0XPxHg0cifrzWDUz3SUYnS0cNqeSXQ53e2GcQQDPctuTpmPC+v8ACtDo0GsaGtAAAgALxgcIKTAxug+Z5ruQtGLFsj9mXPmeSX0cnhZlvxUjFPkcGEeWVv6grTnBUntE2RnY2s0eJnhd+QnX0P1RmjuiS00tsyE3fvXZGlz7h6ttcKo7sH7xnmWj0Bj/AHK312qvT/qS1X7EbiAmcJ7iAmi0mQ0ZZ72rb3PwlNtGiSKlUHM6DLGQRLSbZjB42grQlBb1bs0sayHgZ2g5XfPKehj09wZNCMF3e3dxG0KhZRaCAQXve6GsBmCeJ0OgJW0bpbgYfBBr3Dva4H9o4Waf/wA2aN89VVNhYJ2ycQC8va15DHggFpbMjIRZ/wCM2uOIBsdZCSYkjPO2wtGBaCAXGs3Kf6bGSPS3qst3KBdi8LlaTlr0c0DgagEk8AJF/Jb1vbu4zH0RSe4tAe18gTMA2NwYM8CNFH7H3LbhQ/uHtY57csikCALcC6TcDU8EMdFrCx3tB33q1Kr8NSLqdJpLHEGHVIJBlw0bY2BHXkNYwNKq0RVqNqHmKeT38R/RU/e7cNld5q0xDjJc0czJJHOSTI6yEpdDRUd0tyauLYKhLadF2jyMznAWJps4Dqfnw0vYG6WGwkGnTmoP/Y+HP9Do3/CAojdasMGwYdwqk5nOAbSc4Q7gcotcfO6uOHq52tdDhIBhwhwngRwPRKDTQ3Z0SJUKZE+ft7cI1m0sU1pA+9zdBna159czh53Wz7nY3vsFQfEHuwwiIgs8Bt/hVR2x2fOq16tSMxqVHPzF8QC6cvTlYaQrPu9g8RhmNpOp0ywExkfJEmTOYCbkqvm+iVcFN7V9jPdUbWEkBlukQDHUa+p5KQ7OthUnMdWe3M9jsgBFh4Guzdfi8rK77QwQrUyx4AJ9YI0PCf1EhQWytm4mnXbZraTc2a4hwI/CBfXLE6R1UZRe5PwWKdQaLQAgpQkKuKTAd9sV3u0sQ5tw1/d9Pu2hpnpLStY7PajDgqeSbF4dOubMf0yn1TLFbiML3Obk8bi4lwM3dmiB8V/KU+we71ai3LTrsHQU3NHT8ZVKUk7otdNVZZVi+8Te8xWIqCze9LLHWTf5T7rVcOyvToP7x4rVAHFpDACbWBAsTPksl/8A5eIqEhtHEluabU3jhrLmxKjn3NJJF2laTbbLtuqxneMOWAB4QYkECBp5n1Ku6yzAUMTh4HcYhzeA7sl4PRzZafcK9bH2pVqOy1cNVpcnuy5TbiJkH3UdOnG4tD1VSakmS1aoGtLjYASVkLm97XxFZ0Q55aB1J0+YWr7Uwhq0n0w7KXCzomCCCLcdFSqG4mIDi77TTbJBgUy4E8yCRdSzwlLhEdPOELb7LPurWacO1ogFktI9Tf8AnVTAVQobDxlIyx9Fxv4gXU5txaWuH8Cn9kHEQftPdTbKaZcZ55pA+SnicktskV5VG90XZD9o1HNg3EatcwjreP1VZ2STRcysJMQ+JuQ5oBb7T8uSve8OAdXoljIzSCA4kNOupA6qs7H3Or0w7NUpMng1r33nmS2B0Cpz45ylcUX6eeNQamy17O2rTrDwOvxabOHp+y47x7YGFomoRJJytHUgm/oCol+6j3QDWa0cS1hn0l1lJO3dpOoGhVL6rSZl7pcDwynhCti8jVNUUyWKMlTtGd4F32lzqznZqhcfDPw8JPW3oFpWwcC2jRaBqQHOMQSTdVOpuRUw7hUw7zUA+Km+A4jjDhYnzhTWy9vtDmUagIcYaOYMwA9kSPP6KnHD05+40Z8iyY1sfC8FjQllItZhPDk1xVIPa5rhIcCCOYNiE8cuFQpDMowTDSxDqZsWVAfm4e0wVeKpkTEKmb2k0seXtEZmjXQyNfdO8PturEBr3/4HO+gWWD2N8GzJH1IpkviE1XPDGs4l1QBoiw0J6kSYXaVqVsxtUaEhIlUiJ5LAdQF6QhMAQhCQAhCRMBYQgISAEIQmAkJUiVIAQhIEwFQhCQBCEIQAkIhKhMBIRCChACoQhAAhCEACEISAEiVIgAXktBi2mnTyXoJCgBUhSpCkAhXJ66uXJ6RIaVmA8AmGIUhU4qPxKQEXiEzhPcRoma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90" name="Picture 6" descr="http://www.mammaimperfetta.it/wp-content/uploads/evoluzion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116632"/>
            <a:ext cx="885698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5445224"/>
            <a:ext cx="83854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 dall’alba della civiltà l’uomo non si è mai accontentato di vedere gli eventi come non connessi tra loro e inesplicabili, ma si è sempre sforzato di pervenire a una comprensione dell’ordine che sta dietro le cose e gli eventi.</a:t>
            </a:r>
          </a:p>
          <a:p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S. Hawking – Dal big bang ai buchi neri – Ed. Rizzoli, 1988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0/0b/Geb,_Nut,_S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66423" cy="564028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987824" y="6237312"/>
            <a:ext cx="313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Papiro egiziano XI secolo a.C.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059832" y="188640"/>
            <a:ext cx="2890535" cy="15234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αρχή</a:t>
            </a:r>
            <a:r>
              <a:rPr kumimoji="0" lang="it-IT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67744" y="4941168"/>
            <a:ext cx="4833374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fenomeni</a:t>
            </a:r>
            <a:endParaRPr lang="it-IT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ccia circolare a destra 3"/>
          <p:cNvSpPr/>
          <p:nvPr/>
        </p:nvSpPr>
        <p:spPr>
          <a:xfrm>
            <a:off x="323528" y="1124744"/>
            <a:ext cx="1728192" cy="46085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Freccia in su 5"/>
          <p:cNvSpPr/>
          <p:nvPr/>
        </p:nvSpPr>
        <p:spPr>
          <a:xfrm>
            <a:off x="5652120" y="1628800"/>
            <a:ext cx="648072" cy="3744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372200" y="3140968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induzione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306896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deduzione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animBg="1"/>
      <p:bldP spid="3" grpId="0" animBg="1"/>
      <p:bldP spid="4" grpId="0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tmweb.it/img/imm%20N28/4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1905000" cy="263842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76626" y="2996952"/>
            <a:ext cx="3467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TALETE di Mileto </a:t>
            </a:r>
          </a:p>
          <a:p>
            <a:pPr algn="ctr"/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(640 a.C./625 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a.C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– 547 a.C. circa)</a:t>
            </a:r>
          </a:p>
          <a:p>
            <a:pPr algn="ctr"/>
            <a:r>
              <a:rPr lang="it-IT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αρχή</a:t>
            </a: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ὕδωρ</a:t>
            </a:r>
            <a:endParaRPr lang="it-IT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81435" y="2924944"/>
            <a:ext cx="43652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PITAGORA di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(570 a.C. circa – Metaponto, 495 a. C. circa)</a:t>
            </a:r>
          </a:p>
          <a:p>
            <a:pPr algn="ctr"/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αρχή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αριθμός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academyofeuphony.com/seminario_pitagora/images/pitago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20688"/>
            <a:ext cx="2857500" cy="2143125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c/cd/Map_of_Lydia_ancient_times-it.svg/220px-Map_of_Lydia_ancient_times-it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365104"/>
            <a:ext cx="2095500" cy="1447801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3851920" y="1556792"/>
            <a:ext cx="42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3059832" y="17008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355976" y="177281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355976" y="170080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www.vacationstogo.com/images/ports/maps/420_w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933056"/>
            <a:ext cx="4219228" cy="2769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96136" y="263691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DEMOCRITO  di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Abdera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(460 a.C. – 370 a.C. circa)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www.mondo3.it/filosofia/filosofionline/democrito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20688"/>
            <a:ext cx="1905000" cy="1952625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755576" y="5085184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PLATONE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(Atene, 428 a.C./427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a.C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-Atene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 348 a.C./347 a.C.)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831632" y="5517232"/>
            <a:ext cx="3060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ARISTOTELE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Stagira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 384 a.C. o 383 a.C. -</a:t>
            </a:r>
          </a:p>
          <a:p>
            <a:pPr algn="ctr"/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Calcide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 322 a.C.)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Picture 10" descr="http://www.lettere.unimi.it/imago/raffaello/plato_ari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7032"/>
            <a:ext cx="2381250" cy="2990850"/>
          </a:xfrm>
          <a:prstGeom prst="rect">
            <a:avLst/>
          </a:prstGeom>
          <a:noFill/>
        </p:spPr>
      </p:pic>
      <p:pic>
        <p:nvPicPr>
          <p:cNvPr id="18446" name="Picture 14" descr="https://giornalebibliotalamona.files.wordpress.com/2013/10/leucippe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2409825" cy="2876551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323528" y="314096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LEUCIPPO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(Mileto,  V secolo a.C.)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2204864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EPICURO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10 febbraio 342 a.C.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-Atene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270 a.C.)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292080" y="220486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Tito LUCREZIO Caro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(Pompei o Ercolano, 94 a.C.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-Roma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15 ottobre 50 a.C.)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4" name="Picture 2" descr="http://www.percorsiinteriori.it/immagini/Epic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1438275" cy="2095501"/>
          </a:xfrm>
          <a:prstGeom prst="rect">
            <a:avLst/>
          </a:prstGeom>
          <a:noFill/>
        </p:spPr>
      </p:pic>
      <p:pic>
        <p:nvPicPr>
          <p:cNvPr id="115716" name="Picture 4" descr="http://www.liberliber.it/libri/l/lucretius/ritrat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1584176" cy="2263109"/>
          </a:xfrm>
          <a:prstGeom prst="rect">
            <a:avLst/>
          </a:prstGeom>
          <a:noFill/>
        </p:spPr>
      </p:pic>
      <p:pic>
        <p:nvPicPr>
          <p:cNvPr id="115718" name="Picture 6" descr="http://www.itismarzotto.it/esperienze-eventi/magiascienza/images/johann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84984"/>
            <a:ext cx="2088232" cy="2695567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467544" y="6027003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Johannes von KEPLER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(Weil der Stadt, 27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dicembre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 1571 -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Ratisbona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 15 novembre1630)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20" name="Picture 8" descr="http://www.meteoweb.eu/wp-content/uploads/2012/11/allineamento-piane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212976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3140968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 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Isaac NEWTON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Woolsthorpe-by-Colsterworth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25 dicembre 1642 – Londra, 20 marzo 1727)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://www.crystalinks.com/new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6632"/>
            <a:ext cx="2857500" cy="3000376"/>
          </a:xfrm>
          <a:prstGeom prst="rect">
            <a:avLst/>
          </a:prstGeom>
          <a:noFill/>
        </p:spPr>
      </p:pic>
      <p:pic>
        <p:nvPicPr>
          <p:cNvPr id="1028" name="Picture 4" descr="http://fisica.cattolica.info/avventura/personaggi/newton/images/gravit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2656"/>
            <a:ext cx="2667000" cy="1857376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MSEhQREBQSFBQXFx0VFRcXFRgVEhcVFBUYFhgUFhQYHCggGRwlHRgUIT0hJSksLi4uFx8zODMsNygtLisBCgoKDg0OGhAQGzcmHyYsLDQ0LDQsLiwwLCwuLC83LDUsLCwsLCwsMSwtLCwsNiwuLCwsLC81LCwsLCwsLCwsLP/AABEIAGoA2AMBEQACEQEDEQH/xAAbAAEAAQUBAAAAAAAAAAAAAAAAAgEDBQYHBP/EAEYQAAEDAQMFCwsDAgQHAAAAAAEAAhEDBBIhBQYXIjEHEzJBUVRikZPR0hRTYXFygYOjwcPTQpKhUrIVNLHhIyQzQ1Vjc//EABoBAQACAwEAAAAAAAAAAAAAAAABBAIDBQb/xAA7EQACAQMBBQYCBwYHAAAAAAAAAQIDBBESBSExQaETUVJhgdGRwRQjQnGx8PEiMjM0cuEGJENTVILC/9oADAMBAAIRAxEAPwDz54Z4Osjgxo28ZlSSazpLqdHqKgFdJlTkb1HuQgppKqdHqPcgGkur0eo9yAqN0qp0f2nuQkrpMqdH9p7kIKaSqnR6j3ICukyp0eo9yEkdJdTkb1HuQgrpLqcjeo9yAod0qp0eo9yElBulVOj1HuQFdJdXo9RQgqN0yr0f2nuQA7pdTo9R7kJKaSanI3qPchAO6TU5G9R7kJKDdKqdHqPchBLSZV9HUe5AV0mVfR1HuQA7ptTo9R7kJKaS6nI3qPchA0l1ORvUe5AU0l1Oj1HuQFdJlXo9X+yA23MjOZ1u3z/1xeww1pj+09Skk1HdRpNvEl0EEXQQSXE4EAjAYSceRQQc7QBAEAQBAEAQBAEAQBAEAQBAEAQBAEAQBAEBde4XQ0NF4EkukyQQ0BsTECHGRjrGdgQFpAEAQHVNw86tt+D95CTGbq3Db7X0KEHPkAQBAEAQFyjVLTLTBgjiOBEHagLaAIAgLlSpIAgCMMBicZknjQFtAXKNO8YkDAmTswGxAW0AQBAEAQE20nEFwBIbwiAYE4CTxICCAqRGB2oCiAIAgCAuUC0HXDnNg4NcGmYMaxaeODsx2YbUB1HcP4NtiP8As/eQGL3VuGPa+hQHPkAQBAEAQBAEAQBAEAQBAEAQGyZv5oVLXSfXbUpNpsm+SSXNui8ZaByLm3e04W81TcW2+HmWqNrKpFyT3F6wZiWirZn2oljA1peGOm+5oF6Y/ThjisKu16NOuqO95eM8iYWU5U3MZJzEtNezvtEsYA281rib7gBOz9MjZO1K+16FKsqW97+PJCnZ1JwczWWV3Na5rXENdF4A4GMRI44XVKhAGEBsObOa1bKBeadSmCDrl7iX606xEYzB41z77aNO0xrT38CzQtpVv3WerIeYde1Ne9jmNYCbhdI3wAkBwG0NMbStNztijbtRknnn5f3RnSsp1E2nu/Et5tZj2i2MNRpZTbGrfmXbYgDiwOPoWV5tajayUXvfly/PcRQs51VlbjWXsIJB2gwfWF0001lFRrBFSAgOq7h3BtvwfvIDG7rA1x7X0KA0zIlgZXqtouqGmXuDWm7eEuMYwcMY61Xua0qNNzSzhZe/BspQU5KLeMmx5fzJp2K55Taw2/euxRc6bl2dhw4QXNtdqzus9lSzjH2kuP6FqtaRpY1y4+R4a+bVLyapaaFrZV3uLzAwteLxgSCcFvjf1O2jSqU3HPPOUa3bx0OcZZwa0umVQgCAIAgNhzfzQtFqaaou0qIxNWpqsgbSOWOXYudd7To270cZdy4lmjazqLVwXeKmTbA11zyyoTsvtoE0p/deI9ylV7trV2S+7Vv/AAwHTop419NxYzoyELG9lPfW1S5gqS0Q2HE3Y5ZGKzsrt3MXLTpw8e5jXo9k0s5MKrpoCAIDq9geywZFvvALq2sGnC86pwQQdoDWiRxgLydVSvNp6YvdHn3Jcep2INUbXL5/MvvtfkeR98ra9WvrEO/W+riA7lAaNnIIWCp/Sdo6Ybox6Jd3r1MtXZW2ZcX8y1RrPsuRn1XEur2mT0i6tqjD0MGwcQWUoxuNpKC/dh+C/uQm6dq5PjL5/wBjm+b5oi00jasaN7X27OKY4phelu+17GXY/vY3HLo6Na18DKZ+PsZrt8gu3LgvXQQy9J2A+iFU2WrlUn9I453Z44Nt26Wv6rgbdmQ1ljyVXtdUf9WcOCS0AsY2fSS7HpLkbTcrq/hRh9n9X8i7apUreVR8z15u2vyfJda21+FVkgDV1Y3unTbyN5OSVpvKfbX0Lenwj+rb8zOjLRbupLn+UW80rS6z5OtFvqRvlXgACAAwXKTGt4heJgelZX8I1rynbR4R4+u+TfoRbycKEqr4v8o5SylwpIbAJx2kj9PrXrjjFtAEB1XcO4Nt+D95AYvdW4Y9r6FAalmt/nLN/wDan/eFVvv5ap/S/wADdb/xY/ejp+6dkSpa32SnSdSaf+Lw3tZt3rgtOLtnEDxcq8vsW7hbRqymn9ngs9/w9Tq31GVWUEvP5HO856Xklpr2elF262m7DhajHE/uxXorKX0mhCrPjlvq/kc2uuzqShEwlCi57g1jXOcdjWglx9QG1XpSjFZk8IrpNvCPZ/gdq5vaOyf3LT9LoeNfFGfY1PC/gUdkW0gEmz1wBiSaT4AHGcFKuqD3Ka+KHY1PC/geBbzWZrM7I4tdrp0XTcJvPjbdaJI9E4D3qltC5dvbyqLjy+8321Ltaii+Bu+63lY020rFRhjC288Nw1QYYzDYMHGPUuHsC2U5SuJ73wXzZf2jV0pU48Dn1nyHaqjQ+nZ7Q9p2ObSe5p9RAgr0M7uhB6ZTSfm0c1UajWVF/AlbmVn1adO0g0nAMpjfWuYGsGAc8RMCdscSm3VLS3SeU23ued4qOecT4mNW81hAEBns4c661sp0qVRtJjKXBbTDgDgGibzjsA/kqhabOpW05Ti23Lvx8kixWuZ1UovghnJnXWtraTKraTG0putphwGIAxvOOwDD1lLPZ1K1lKUG25d+PkkK1zOqknyPVlPPi0VrOyzFtJoYA2+0G/AbcwJMN1SQY5eJaqOyaNKs6qbeeXLjn13mc7ycoKBq66hUCAz+Us7K1ay07GW0mUmXYuBwcboMBxLiDiZ2bQufR2dSpV5V025PPHHP0LE7mc6ap8kMq52Vq9mp2RzaTKVOIuBwcboIF6XEHbOzalDZ1KjXlXTbk88cc/QVLmc4Km+CPS3PiuLI2xtbSAaAGvg3wAZBGMBw5YWt7Jou4ddt7+XL8+Rn9Mmqapo1ddQqBAEB1TcP4Nt+D95AY3dX4Y9r6FAajmsP+cs0eeZ/eFVvv5ap/S/wN1v/ABY/ejfN2s/5P4v2VwP8N/6v/X/0dDan2PX5HPMr5QNoqmq7hENB45LWBs++JXo7eiqNPQuG/qzm1J65amXM3i4WincrNs7pMVXcFmqcT/p71hd47GWYal4e8mjnWsPHmb9vtf8A85Z/3BcDTR/4bOh+3/vIs2upX3t85as7xdMtDhLsDqj17FnTjS1r/KNb1v7iJa8P65HNl6U5ZsGYmVm2W2U6lQwwyxx5A/CfcYXP2pbSuLaUI8eK9CzaVVTqpvgZ7desTxaWWiJpPpgBwxbLZwn3gqh/h+rHsXS+0nwLG0YPWpcmjY9z1vkmS6lpd+q/Vg7IaLrfcY/lc3az+k30aS5YXuWbP6q3c35s5PZbQBVbUqg1BfD6gOJeL0uBJ5cetetnB9m4w3PGF5d3wOPGX7Sct+82XdBy3ZLU6ibIy7da4PNwMmbt0QNsQ79y5mybS4t4zVZ5zjG/P3/Et3lanUa0IxuQqeTyw+WutLal7V3q5duQNt5pxm9/Cs3UrxSXYKOMc88fRo1UlQa+sbz5GS3jIvnLf8v8ara9qeGHX3Num07309hvGRfOW/5f41Gvanhh19xptO99PYbxkXzlv+X+NTr2p4YdfcabTvfT2G8ZF85b/l/jUa9qeGHX3Gm07309hvGRfOW/5f41Ovanhh19xptO99PYbxkXzlv+X+NRr2p4YdfcabTvfT2G8ZF85b/l/jU69qeGHX3Gm07309hvGRfOW/5f41Gvanhh19xptO99PYChkXzlv+X+NTr2p4YdfcabTvfT2PZa6WRS1uva/W25ePtSz/RS57T8MOvuRpte+XT2PHvGRfOW/wCX+NRr2p4YdfcnTad76exiMvssQueQutDuFvm+3cODdu3Wjpfwrdo7p5+kJcsYz65y35GisqSx2bfqb9uHcG2/B+8rhpMXur8NvtfQoDSsm5TrWcl1B5YTxgCcJ5RhtK01renWWKiyZwqShviz2WzOe11W3KtZ728joP0WmnYW1N6oQwzOVxVksNmHVw0hAEAQE6T4cCQDBBg7DB2GCMEBK1Vr73vDWsDnF1xgIY28ZutBJIaNgknYgMjYc5LVSZvdOs65xNMOaPUHAwqlWxt6ktco7+/h+BujcVIrCe4jb84rVWbcq1nln9IN1kcl1sCFNKyt6UtUILPfz6idepNYb3GLVo0hAEAQBAEBVAUQBAZLINdzao3uiytUdAY17bzQZxN3Z7zsxVa6gpQ/ak4rnjd1NtGTUtyyy9nZUoOtVQ2YNFPAavALgNYs6MysLCNVUI9q9/nxxyz5mVw4Oo9HAw6uGgIAgCA6puH8G2/B+8gMZurHXHtcs8RQGgvfIAgCOMTJkzJQEEBICdiAigKhqAogCAICe96pdIiQIkXsQTIbtjDb6kBBAEAQE61QuMmB6gAMBGwICCAIAgLjKpAc3CHROAJwM4HiQHSNy+xt8mtFoqU6LrhApF7GzeAJdLom7iz1QV5nbdV9tClGTWeOHy5bu/idWwgtEpNLyMHnJlqxvsdOz2Zh3xtS86o5ga50Ag1JH9RMxxBXrO1uY3MqtV7mtyzw8vTvK9atSdJQgt+eP57zF5DyxZ6FN7atl35z8HONd1PV/pAa2QOXHFWrm2rVZqUKmlLlpT3+rNVKrCCacc588GHr1LznOgCTMDACeIDkCuRjpikaG8vJbWRAQBAEB1TcPOrbfg/eQGN3Vxrj2voUBz1AEBUFAbHkvIPlFN1QEC6JdiBI6M7T6EBgrXg6BgBsCAsIAgCAICdOmXGGgk8gEnAScPUgIlAUQBAEAQBAEB0i15Vo2bIzKFGrSdWqQHta9rnt3wlz5AMjDD3rzVO3qV9pOpOLUVwbTSeOB1JVI07VRi97Obr0pyz0WW1uph4aGm+24bzQcDyTsPpQHnQBAEAQBAdU3EODbfg/eQGN3Vzrj2voUBz1AEBJo5UB62ZSe0Q0wOIBAeetUvaxwPHyFAWkAQBAEBOlVc03mktOIkEgwRBEjlBI96AggCAIC/RtTmsfTF2HxeloJ1TIgnYgLCAIAgCAIAgCAuANukyb0jCMIgyZ6utAW0AQBAdV3D+Dbfg/eQGL3Vhrj2voUBz5AEAQBAEAQBAEAQBAEBWEBRAEAQBATuat7CJiJF7EE8HbGG1AQQBAEAQBAEAQBAdV3Dxq234P3kBns58y/L4iq2k4OmS0uEQREAjlCkkwehd3PafZHxKCBoXdz2n2R8aAmdxowB5ZREEmd5deMxgdeMI/koCGhd3PafYu8SAaFzz6l2TvEgGhZ3PafZO8SAaF3c9p9kfGgGhd3PafYnxoBoXdz2n2TvEgKaF388p9k7xIBoXdzyn2LvEgLlLcce0yLbSmIxoE7RBwLkBDQw7ntPsXeJANC7ue0+xd4kA0Lu57T7J3iQDQw7ntPsj4kBTQw7ntLsj4kA0MO57S7J3iQDQu7ntPsneJAV0Lu57T7J3iQDQu7ntPsneJANDDue0+yd4kA0Lu57T7I+NANC7ue0+yPjQDQu7ntPsj40BtOZWZv+GNtAdXbWNW5EMLbu975O0mZvjqQkz4aEIJAKUSiDkQRBxQEQUBKUABQAoGQQAoCgKAmCgJSgKtKAtkqCCEqSSYQE2jBATuhQQFJJAlAUlAQcUBG8UBIOKAm1QCa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data:image/jpeg;base64,/9j/4AAQSkZJRgABAQAAAQABAAD/2wCEAAkGBxMSEhQREBQSFBQXFx0VFRcXFRgVEhcVFBUYFhgUFhQYHCggGRwlHRgUIT0hJSksLi4uFx8zODMsNygtLisBCgoKDg0OGhAQGzcmHyYsLDQ0LDQsLiwwLCwuLC83LDUsLCwsLCwsMSwtLCwsNiwuLCwsLC81LCwsLCwsLCwsLP/AABEIAGoA2AMBEQACEQEDEQH/xAAbAAEAAQUBAAAAAAAAAAAAAAAAAgEDBQYHBP/EAEYQAAEDAQMFCwsDAgQHAAAAAAEAAhEDBBIhBQYXIjEHEzJBUVRikZPR0hRTYXFygYOjwcPTQpKhUrIVNLHhIyQzQ1Vjc//EABoBAQACAwEAAAAAAAAAAAAAAAABBAIDBQb/xAA7EQACAQMBBQYCBwYHAAAAAAAAAQIDBBESBSExQaETUVJhgdGRwRQjQnGx8PEiMjM0cuEGJENTVILC/9oADAMBAAIRAxEAPwDz54Z4Osjgxo28ZlSSazpLqdHqKgFdJlTkb1HuQgppKqdHqPcgGkur0eo9yAqN0qp0f2nuQkrpMqdH9p7kIKaSqnR6j3ICukyp0eo9yEkdJdTkb1HuQgrpLqcjeo9yAod0qp0eo9yElBulVOj1HuQFdJdXo9RQgqN0yr0f2nuQA7pdTo9R7kJKaSanI3qPchAO6TU5G9R7kJKDdKqdHqPchBLSZV9HUe5AV0mVfR1HuQA7ptTo9R7kJKaS6nI3qPchA0l1ORvUe5AU0l1Oj1HuQFdJlXo9X+yA23MjOZ1u3z/1xeww1pj+09Skk1HdRpNvEl0EEXQQSXE4EAjAYSceRQQc7QBAEAQBAEAQBAEAQBAEAQBAEAQBAEAQBAEBde4XQ0NF4EkukyQQ0BsTECHGRjrGdgQFpAEAQHVNw86tt+D95CTGbq3Db7X0KEHPkAQBAEAQFyjVLTLTBgjiOBEHagLaAIAgLlSpIAgCMMBicZknjQFtAXKNO8YkDAmTswGxAW0AQBAEAQE20nEFwBIbwiAYE4CTxICCAqRGB2oCiAIAgCAuUC0HXDnNg4NcGmYMaxaeODsx2YbUB1HcP4NtiP8As/eQGL3VuGPa+hQHPkAQBAEAQBAEAQBAEAQBAEAQGyZv5oVLXSfXbUpNpsm+SSXNui8ZaByLm3e04W81TcW2+HmWqNrKpFyT3F6wZiWirZn2oljA1peGOm+5oF6Y/ThjisKu16NOuqO95eM8iYWU5U3MZJzEtNezvtEsYA281rib7gBOz9MjZO1K+16FKsqW97+PJCnZ1JwczWWV3Na5rXENdF4A4GMRI44XVKhAGEBsObOa1bKBeadSmCDrl7iX606xEYzB41z77aNO0xrT38CzQtpVv3WerIeYde1Ne9jmNYCbhdI3wAkBwG0NMbStNztijbtRknnn5f3RnSsp1E2nu/Et5tZj2i2MNRpZTbGrfmXbYgDiwOPoWV5tajayUXvfly/PcRQs51VlbjWXsIJB2gwfWF0001lFRrBFSAgOq7h3BtvwfvIDG7rA1x7X0KA0zIlgZXqtouqGmXuDWm7eEuMYwcMY61Xua0qNNzSzhZe/BspQU5KLeMmx5fzJp2K55Taw2/euxRc6bl2dhw4QXNtdqzus9lSzjH2kuP6FqtaRpY1y4+R4a+bVLyapaaFrZV3uLzAwteLxgSCcFvjf1O2jSqU3HPPOUa3bx0OcZZwa0umVQgCAIAgNhzfzQtFqaaou0qIxNWpqsgbSOWOXYudd7To270cZdy4lmjazqLVwXeKmTbA11zyyoTsvtoE0p/deI9ylV7trV2S+7Vv/AAwHTop419NxYzoyELG9lPfW1S5gqS0Q2HE3Y5ZGKzsrt3MXLTpw8e5jXo9k0s5MKrpoCAIDq9geywZFvvALq2sGnC86pwQQdoDWiRxgLydVSvNp6YvdHn3Jcep2INUbXL5/MvvtfkeR98ra9WvrEO/W+riA7lAaNnIIWCp/Sdo6Ybox6Jd3r1MtXZW2ZcX8y1RrPsuRn1XEur2mT0i6tqjD0MGwcQWUoxuNpKC/dh+C/uQm6dq5PjL5/wBjm+b5oi00jasaN7X27OKY4phelu+17GXY/vY3HLo6Na18DKZ+PsZrt8gu3LgvXQQy9J2A+iFU2WrlUn9I453Z44Nt26Wv6rgbdmQ1ljyVXtdUf9WcOCS0AsY2fSS7HpLkbTcrq/hRh9n9X8i7apUreVR8z15u2vyfJda21+FVkgDV1Y3unTbyN5OSVpvKfbX0Lenwj+rb8zOjLRbupLn+UW80rS6z5OtFvqRvlXgACAAwXKTGt4heJgelZX8I1rynbR4R4+u+TfoRbycKEqr4v8o5SylwpIbAJx2kj9PrXrjjFtAEB1XcO4Nt+D95AYvdW4Y9r6FAalmt/nLN/wDan/eFVvv5ap/S/wADdb/xY/ejp+6dkSpa32SnSdSaf+Lw3tZt3rgtOLtnEDxcq8vsW7hbRqymn9ngs9/w9Tq31GVWUEvP5HO856Xklpr2elF262m7DhajHE/uxXorKX0mhCrPjlvq/kc2uuzqShEwlCi57g1jXOcdjWglx9QG1XpSjFZk8IrpNvCPZ/gdq5vaOyf3LT9LoeNfFGfY1PC/gUdkW0gEmz1wBiSaT4AHGcFKuqD3Ka+KHY1PC/geBbzWZrM7I4tdrp0XTcJvPjbdaJI9E4D3qltC5dvbyqLjy+8321Ltaii+Bu+63lY020rFRhjC288Nw1QYYzDYMHGPUuHsC2U5SuJ73wXzZf2jV0pU48Dn1nyHaqjQ+nZ7Q9p2ObSe5p9RAgr0M7uhB6ZTSfm0c1UajWVF/AlbmVn1adO0g0nAMpjfWuYGsGAc8RMCdscSm3VLS3SeU23ued4qOecT4mNW81hAEBns4c661sp0qVRtJjKXBbTDgDgGibzjsA/kqhabOpW05Ti23Lvx8kixWuZ1UovghnJnXWtraTKraTG0putphwGIAxvOOwDD1lLPZ1K1lKUG25d+PkkK1zOqknyPVlPPi0VrOyzFtJoYA2+0G/AbcwJMN1SQY5eJaqOyaNKs6qbeeXLjn13mc7ycoKBq66hUCAz+Us7K1ay07GW0mUmXYuBwcboMBxLiDiZ2bQufR2dSpV5V025PPHHP0LE7mc6ap8kMq52Vq9mp2RzaTKVOIuBwcboIF6XEHbOzalDZ1KjXlXTbk88cc/QVLmc4Km+CPS3PiuLI2xtbSAaAGvg3wAZBGMBw5YWt7Jou4ddt7+XL8+Rn9Mmqapo1ddQqBAEB1TcP4Nt+D95AY3dX4Y9r6FAajmsP+cs0eeZ/eFVvv5ap/S/wN1v/ABY/ejfN2s/5P4v2VwP8N/6v/X/0dDan2PX5HPMr5QNoqmq7hENB45LWBs++JXo7eiqNPQuG/qzm1J65amXM3i4WincrNs7pMVXcFmqcT/p71hd47GWYal4e8mjnWsPHmb9vtf8A85Z/3BcDTR/4bOh+3/vIs2upX3t85as7xdMtDhLsDqj17FnTjS1r/KNb1v7iJa8P65HNl6U5ZsGYmVm2W2U6lQwwyxx5A/CfcYXP2pbSuLaUI8eK9CzaVVTqpvgZ7desTxaWWiJpPpgBwxbLZwn3gqh/h+rHsXS+0nwLG0YPWpcmjY9z1vkmS6lpd+q/Vg7IaLrfcY/lc3az+k30aS5YXuWbP6q3c35s5PZbQBVbUqg1BfD6gOJeL0uBJ5cetetnB9m4w3PGF5d3wOPGX7Sct+82XdBy3ZLU6ibIy7da4PNwMmbt0QNsQ79y5mybS4t4zVZ5zjG/P3/Et3lanUa0IxuQqeTyw+WutLal7V3q5duQNt5pxm9/Cs3UrxSXYKOMc88fRo1UlQa+sbz5GS3jIvnLf8v8ara9qeGHX3Num07309hvGRfOW/5f41Gvanhh19xptO99PYbxkXzlv+X+NTr2p4YdfcabTvfT2G8ZF85b/l/jUa9qeGHX3Gm07309hvGRfOW/5f41Ovanhh19xptO99PYbxkXzlv+X+NRr2p4YdfcabTvfT2G8ZF85b/l/jU69qeGHX3Gm07309hvGRfOW/5f41Gvanhh19xptO99PYChkXzlv+X+NTr2p4YdfcabTvfT2PZa6WRS1uva/W25ePtSz/RS57T8MOvuRpte+XT2PHvGRfOW/wCX+NRr2p4YdfcnTad76exiMvssQueQutDuFvm+3cODdu3Wjpfwrdo7p5+kJcsYz65y35GisqSx2bfqb9uHcG2/B+8rhpMXur8NvtfQoDSsm5TrWcl1B5YTxgCcJ5RhtK01renWWKiyZwqShviz2WzOe11W3KtZ728joP0WmnYW1N6oQwzOVxVksNmHVw0hAEAQE6T4cCQDBBg7DB2GCMEBK1Vr73vDWsDnF1xgIY28ZutBJIaNgknYgMjYc5LVSZvdOs65xNMOaPUHAwqlWxt6ktco7+/h+BujcVIrCe4jb84rVWbcq1nln9IN1kcl1sCFNKyt6UtUILPfz6idepNYb3GLVo0hAEAQBAEBVAUQBAZLINdzao3uiytUdAY17bzQZxN3Z7zsxVa6gpQ/ak4rnjd1NtGTUtyyy9nZUoOtVQ2YNFPAavALgNYs6MysLCNVUI9q9/nxxyz5mVw4Oo9HAw6uGgIAgCA6puH8G2/B+8gMZurHXHtcs8RQGgvfIAgCOMTJkzJQEEBICdiAigKhqAogCAICe96pdIiQIkXsQTIbtjDb6kBBAEAQE61QuMmB6gAMBGwICCAIAgLjKpAc3CHROAJwM4HiQHSNy+xt8mtFoqU6LrhApF7GzeAJdLom7iz1QV5nbdV9tClGTWeOHy5bu/idWwgtEpNLyMHnJlqxvsdOz2Zh3xtS86o5ga50Ag1JH9RMxxBXrO1uY3MqtV7mtyzw8vTvK9atSdJQgt+eP57zF5DyxZ6FN7atl35z8HONd1PV/pAa2QOXHFWrm2rVZqUKmlLlpT3+rNVKrCCacc588GHr1LznOgCTMDACeIDkCuRjpikaG8vJbWRAQBAEB1TcPOrbfg/eQGN3Vxrj2voUBz1AEBUFAbHkvIPlFN1QEC6JdiBI6M7T6EBgrXg6BgBsCAsIAgCAICdOmXGGgk8gEnAScPUgIlAUQBAEAQBAEB0i15Vo2bIzKFGrSdWqQHta9rnt3wlz5AMjDD3rzVO3qV9pOpOLUVwbTSeOB1JVI07VRi97Obr0pyz0WW1uph4aGm+24bzQcDyTsPpQHnQBAEAQBAdU3EODbfg/eQGN3Vzrj2voUBz1AEBJo5UB62ZSe0Q0wOIBAeetUvaxwPHyFAWkAQBAEBOlVc03mktOIkEgwRBEjlBI96AggCAIC/RtTmsfTF2HxeloJ1TIgnYgLCAIAgCAIAgCAuANukyb0jCMIgyZ6utAW0AQBAdV3D+Dbfg/eQGL3Vhrj2voUBz5AEAQBAEAQBAEAQBAEBWEBRAEAQBATuat7CJiJF7EE8HbGG1AQQBAEAQBAEAQBAdV3Dxq234P3kBns58y/L4iq2k4OmS0uEQREAjlCkkwehd3PafZHxKCBoXdz2n2R8aAmdxowB5ZREEmd5deMxgdeMI/koCGhd3PafYu8SAaFzz6l2TvEgGhZ3PafZO8SAaF3c9p9kfGgGhd3PafYnxoBoXdz2n2TvEgKaF388p9k7xIBoXdzyn2LvEgLlLcce0yLbSmIxoE7RBwLkBDQw7ntPsXeJANC7ue0+xd4kA0Lu57T7J3iQDQw7ntPsj4kBTQw7ntLsj4kA0MO57S7J3iQDQu7ntPsneJAV0Lu57T7J3iQDQu7ntPsneJANDDue0+yd4kA0Lu57T7I+NANC7ue0+yPjQDQu7ntPsj40BtOZWZv+GNtAdXbWNW5EMLbu975O0mZvjqQkz4aEIJAKUSiDkQRBxQEQUBKUABQAoGQQAoCgKAmCgJSgKtKAtkqCCEqSSYQE2jBATuhQQFJJAlAUlAQcUBG8UBIOKAm1QCa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data:image/jpeg;base64,/9j/4AAQSkZJRgABAQAAAQABAAD/2wCEAAkGBxMSEhQREBQSFBQXFx0VFRcXFRgVEhcVFBUYFhgUFhQYHCggGRwlHRgUIT0hJSksLi4uFx8zODMsNygtLisBCgoKDg0OGhAQGzcmHyYsLDQ0LDQsLiwwLCwuLC83LDUsLCwsLCwsMSwtLCwsNiwuLCwsLC81LCwsLCwsLCwsLP/AABEIAGoA2AMBEQACEQEDEQH/xAAbAAEAAQUBAAAAAAAAAAAAAAAAAgEDBQYHBP/EAEYQAAEDAQMFCwsDAgQHAAAAAAEAAhEDBBIhBQYXIjEHEzJBUVRikZPR0hRTYXFygYOjwcPTQpKhUrIVNLHhIyQzQ1Vjc//EABoBAQACAwEAAAAAAAAAAAAAAAABBAIDBQb/xAA7EQACAQMBBQYCBwYHAAAAAAAAAQIDBBESBSExQaETUVJhgdGRwRQjQnGx8PEiMjM0cuEGJENTVILC/9oADAMBAAIRAxEAPwDz54Z4Osjgxo28ZlSSazpLqdHqKgFdJlTkb1HuQgppKqdHqPcgGkur0eo9yAqN0qp0f2nuQkrpMqdH9p7kIKaSqnR6j3ICukyp0eo9yEkdJdTkb1HuQgrpLqcjeo9yAod0qp0eo9yElBulVOj1HuQFdJdXo9RQgqN0yr0f2nuQA7pdTo9R7kJKaSanI3qPchAO6TU5G9R7kJKDdKqdHqPchBLSZV9HUe5AV0mVfR1HuQA7ptTo9R7kJKaS6nI3qPchA0l1ORvUe5AU0l1Oj1HuQFdJlXo9X+yA23MjOZ1u3z/1xeww1pj+09Skk1HdRpNvEl0EEXQQSXE4EAjAYSceRQQc7QBAEAQBAEAQBAEAQBAEAQBAEAQBAEAQBAEBde4XQ0NF4EkukyQQ0BsTECHGRjrGdgQFpAEAQHVNw86tt+D95CTGbq3Db7X0KEHPkAQBAEAQFyjVLTLTBgjiOBEHagLaAIAgLlSpIAgCMMBicZknjQFtAXKNO8YkDAmTswGxAW0AQBAEAQE20nEFwBIbwiAYE4CTxICCAqRGB2oCiAIAgCAuUC0HXDnNg4NcGmYMaxaeODsx2YbUB1HcP4NtiP8As/eQGL3VuGPa+hQHPkAQBAEAQBAEAQBAEAQBAEAQGyZv5oVLXSfXbUpNpsm+SSXNui8ZaByLm3e04W81TcW2+HmWqNrKpFyT3F6wZiWirZn2oljA1peGOm+5oF6Y/ThjisKu16NOuqO95eM8iYWU5U3MZJzEtNezvtEsYA281rib7gBOz9MjZO1K+16FKsqW97+PJCnZ1JwczWWV3Na5rXENdF4A4GMRI44XVKhAGEBsObOa1bKBeadSmCDrl7iX606xEYzB41z77aNO0xrT38CzQtpVv3WerIeYde1Ne9jmNYCbhdI3wAkBwG0NMbStNztijbtRknnn5f3RnSsp1E2nu/Et5tZj2i2MNRpZTbGrfmXbYgDiwOPoWV5tajayUXvfly/PcRQs51VlbjWXsIJB2gwfWF0001lFRrBFSAgOq7h3BtvwfvIDG7rA1x7X0KA0zIlgZXqtouqGmXuDWm7eEuMYwcMY61Xua0qNNzSzhZe/BspQU5KLeMmx5fzJp2K55Taw2/euxRc6bl2dhw4QXNtdqzus9lSzjH2kuP6FqtaRpY1y4+R4a+bVLyapaaFrZV3uLzAwteLxgSCcFvjf1O2jSqU3HPPOUa3bx0OcZZwa0umVQgCAIAgNhzfzQtFqaaou0qIxNWpqsgbSOWOXYudd7To270cZdy4lmjazqLVwXeKmTbA11zyyoTsvtoE0p/deI9ylV7trV2S+7Vv/AAwHTop419NxYzoyELG9lPfW1S5gqS0Q2HE3Y5ZGKzsrt3MXLTpw8e5jXo9k0s5MKrpoCAIDq9geywZFvvALq2sGnC86pwQQdoDWiRxgLydVSvNp6YvdHn3Jcep2INUbXL5/MvvtfkeR98ra9WvrEO/W+riA7lAaNnIIWCp/Sdo6Ybox6Jd3r1MtXZW2ZcX8y1RrPsuRn1XEur2mT0i6tqjD0MGwcQWUoxuNpKC/dh+C/uQm6dq5PjL5/wBjm+b5oi00jasaN7X27OKY4phelu+17GXY/vY3HLo6Na18DKZ+PsZrt8gu3LgvXQQy9J2A+iFU2WrlUn9I453Z44Nt26Wv6rgbdmQ1ljyVXtdUf9WcOCS0AsY2fSS7HpLkbTcrq/hRh9n9X8i7apUreVR8z15u2vyfJda21+FVkgDV1Y3unTbyN5OSVpvKfbX0Lenwj+rb8zOjLRbupLn+UW80rS6z5OtFvqRvlXgACAAwXKTGt4heJgelZX8I1rynbR4R4+u+TfoRbycKEqr4v8o5SylwpIbAJx2kj9PrXrjjFtAEB1XcO4Nt+D95AYvdW4Y9r6FAalmt/nLN/wDan/eFVvv5ap/S/wADdb/xY/ejp+6dkSpa32SnSdSaf+Lw3tZt3rgtOLtnEDxcq8vsW7hbRqymn9ngs9/w9Tq31GVWUEvP5HO856Xklpr2elF262m7DhajHE/uxXorKX0mhCrPjlvq/kc2uuzqShEwlCi57g1jXOcdjWglx9QG1XpSjFZk8IrpNvCPZ/gdq5vaOyf3LT9LoeNfFGfY1PC/gUdkW0gEmz1wBiSaT4AHGcFKuqD3Ka+KHY1PC/geBbzWZrM7I4tdrp0XTcJvPjbdaJI9E4D3qltC5dvbyqLjy+8321Ltaii+Bu+63lY020rFRhjC288Nw1QYYzDYMHGPUuHsC2U5SuJ73wXzZf2jV0pU48Dn1nyHaqjQ+nZ7Q9p2ObSe5p9RAgr0M7uhB6ZTSfm0c1UajWVF/AlbmVn1adO0g0nAMpjfWuYGsGAc8RMCdscSm3VLS3SeU23ued4qOecT4mNW81hAEBns4c661sp0qVRtJjKXBbTDgDgGibzjsA/kqhabOpW05Ti23Lvx8kixWuZ1UovghnJnXWtraTKraTG0putphwGIAxvOOwDD1lLPZ1K1lKUG25d+PkkK1zOqknyPVlPPi0VrOyzFtJoYA2+0G/AbcwJMN1SQY5eJaqOyaNKs6qbeeXLjn13mc7ycoKBq66hUCAz+Us7K1ay07GW0mUmXYuBwcboMBxLiDiZ2bQufR2dSpV5V025PPHHP0LE7mc6ap8kMq52Vq9mp2RzaTKVOIuBwcboIF6XEHbOzalDZ1KjXlXTbk88cc/QVLmc4Km+CPS3PiuLI2xtbSAaAGvg3wAZBGMBw5YWt7Jou4ddt7+XL8+Rn9Mmqapo1ddQqBAEB1TcP4Nt+D95AY3dX4Y9r6FAajmsP+cs0eeZ/eFVvv5ap/S/wN1v/ABY/ejfN2s/5P4v2VwP8N/6v/X/0dDan2PX5HPMr5QNoqmq7hENB45LWBs++JXo7eiqNPQuG/qzm1J65amXM3i4WincrNs7pMVXcFmqcT/p71hd47GWYal4e8mjnWsPHmb9vtf8A85Z/3BcDTR/4bOh+3/vIs2upX3t85as7xdMtDhLsDqj17FnTjS1r/KNb1v7iJa8P65HNl6U5ZsGYmVm2W2U6lQwwyxx5A/CfcYXP2pbSuLaUI8eK9CzaVVTqpvgZ7desTxaWWiJpPpgBwxbLZwn3gqh/h+rHsXS+0nwLG0YPWpcmjY9z1vkmS6lpd+q/Vg7IaLrfcY/lc3az+k30aS5YXuWbP6q3c35s5PZbQBVbUqg1BfD6gOJeL0uBJ5cetetnB9m4w3PGF5d3wOPGX7Sct+82XdBy3ZLU6ibIy7da4PNwMmbt0QNsQ79y5mybS4t4zVZ5zjG/P3/Et3lanUa0IxuQqeTyw+WutLal7V3q5duQNt5pxm9/Cs3UrxSXYKOMc88fRo1UlQa+sbz5GS3jIvnLf8v8ara9qeGHX3Num07309hvGRfOW/5f41Gvanhh19xptO99PYbxkXzlv+X+NTr2p4YdfcabTvfT2G8ZF85b/l/jUa9qeGHX3Gm07309hvGRfOW/5f41Ovanhh19xptO99PYbxkXzlv+X+NRr2p4YdfcabTvfT2G8ZF85b/l/jU69qeGHX3Gm07309hvGRfOW/5f41Gvanhh19xptO99PYChkXzlv+X+NTr2p4YdfcabTvfT2PZa6WRS1uva/W25ePtSz/RS57T8MOvuRpte+XT2PHvGRfOW/wCX+NRr2p4YdfcnTad76exiMvssQueQutDuFvm+3cODdu3Wjpfwrdo7p5+kJcsYz65y35GisqSx2bfqb9uHcG2/B+8rhpMXur8NvtfQoDSsm5TrWcl1B5YTxgCcJ5RhtK01renWWKiyZwqShviz2WzOe11W3KtZ728joP0WmnYW1N6oQwzOVxVksNmHVw0hAEAQE6T4cCQDBBg7DB2GCMEBK1Vr73vDWsDnF1xgIY28ZutBJIaNgknYgMjYc5LVSZvdOs65xNMOaPUHAwqlWxt6ktco7+/h+BujcVIrCe4jb84rVWbcq1nln9IN1kcl1sCFNKyt6UtUILPfz6idepNYb3GLVo0hAEAQBAEBVAUQBAZLINdzao3uiytUdAY17bzQZxN3Z7zsxVa6gpQ/ak4rnjd1NtGTUtyyy9nZUoOtVQ2YNFPAavALgNYs6MysLCNVUI9q9/nxxyz5mVw4Oo9HAw6uGgIAgCA6puH8G2/B+8gMZurHXHtcs8RQGgvfIAgCOMTJkzJQEEBICdiAigKhqAogCAICe96pdIiQIkXsQTIbtjDb6kBBAEAQE61QuMmB6gAMBGwICCAIAgLjKpAc3CHROAJwM4HiQHSNy+xt8mtFoqU6LrhApF7GzeAJdLom7iz1QV5nbdV9tClGTWeOHy5bu/idWwgtEpNLyMHnJlqxvsdOz2Zh3xtS86o5ga50Ag1JH9RMxxBXrO1uY3MqtV7mtyzw8vTvK9atSdJQgt+eP57zF5DyxZ6FN7atl35z8HONd1PV/pAa2QOXHFWrm2rVZqUKmlLlpT3+rNVKrCCacc588GHr1LznOgCTMDACeIDkCuRjpikaG8vJbWRAQBAEB1TcPOrbfg/eQGN3Vxrj2voUBz1AEBUFAbHkvIPlFN1QEC6JdiBI6M7T6EBgrXg6BgBsCAsIAgCAICdOmXGGgk8gEnAScPUgIlAUQBAEAQBAEB0i15Vo2bIzKFGrSdWqQHta9rnt3wlz5AMjDD3rzVO3qV9pOpOLUVwbTSeOB1JVI07VRi97Obr0pyz0WW1uph4aGm+24bzQcDyTsPpQHnQBAEAQBAdU3EODbfg/eQGN3Vzrj2voUBz1AEBJo5UB62ZSe0Q0wOIBAeetUvaxwPHyFAWkAQBAEBOlVc03mktOIkEgwRBEjlBI96AggCAIC/RtTmsfTF2HxeloJ1TIgnYgLCAIAgCAIAgCAuANukyb0jCMIgyZ6utAW0AQBAdV3D+Dbfg/eQGL3Vhrj2voUBz5AEAQBAEAQBAEAQBAEBWEBRAEAQBATuat7CJiJF7EE8HbGG1AQQBAEAQBAEAQBAdV3Dxq234P3kBns58y/L4iq2k4OmS0uEQREAjlCkkwehd3PafZHxKCBoXdz2n2R8aAmdxowB5ZREEmd5deMxgdeMI/koCGhd3PafYu8SAaFzz6l2TvEgGhZ3PafZO8SAaF3c9p9kfGgGhd3PafYnxoBoXdz2n2TvEgKaF388p9k7xIBoXdzyn2LvEgLlLcce0yLbSmIxoE7RBwLkBDQw7ntPsXeJANC7ue0+xd4kA0Lu57T7J3iQDQw7ntPsj4kBTQw7ntLsj4kA0MO57S7J3iQDQu7ntPsneJAV0Lu57T7J3iQDQu7ntPsneJANDDue0+yd4kA0Lu57T7I+NANC7ue0+yPjQDQu7ntPsj40BtOZWZv+GNtAdXbWNW5EMLbu975O0mZvjqQkz4aEIJAKUSiDkQRBxQEQUBKUABQAoGQQAoCgKAmCgJSgKtKAtkqCCEqSSYQE2jBATuhQQFJJAlAUlAQcUBG8UBIOKAm1QCa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6" name="AutoShape 12" descr="data:image/jpeg;base64,/9j/4AAQSkZJRgABAQAAAQABAAD/2wCEAAkGBxMSEhQREBQSFBQXFx0VFRcXFRgVEhcVFBUYFhgUFhQYHCggGRwlHRgUIT0hJSksLi4uFx8zODMsNygtLisBCgoKDg0OGhAQGzcmHyYsLDQ0LDQsLiwwLCwuLC83LDUsLCwsLCwsMSwtLCwsNiwuLCwsLC81LCwsLCwsLCwsLP/AABEIAGoA2AMBEQACEQEDEQH/xAAbAAEAAQUBAAAAAAAAAAAAAAAAAgEDBQYHBP/EAEYQAAEDAQMFCwsDAgQHAAAAAAEAAhEDBBIhBQYXIjEHEzJBUVRikZPR0hRTYXFygYOjwcPTQpKhUrIVNLHhIyQzQ1Vjc//EABoBAQACAwEAAAAAAAAAAAAAAAABBAIDBQb/xAA7EQACAQMBBQYCBwYHAAAAAAAAAQIDBBESBSExQaETUVJhgdGRwRQjQnGx8PEiMjM0cuEGJENTVILC/9oADAMBAAIRAxEAPwDz54Z4Osjgxo28ZlSSazpLqdHqKgFdJlTkb1HuQgppKqdHqPcgGkur0eo9yAqN0qp0f2nuQkrpMqdH9p7kIKaSqnR6j3ICukyp0eo9yEkdJdTkb1HuQgrpLqcjeo9yAod0qp0eo9yElBulVOj1HuQFdJdXo9RQgqN0yr0f2nuQA7pdTo9R7kJKaSanI3qPchAO6TU5G9R7kJKDdKqdHqPchBLSZV9HUe5AV0mVfR1HuQA7ptTo9R7kJKaS6nI3qPchA0l1ORvUe5AU0l1Oj1HuQFdJlXo9X+yA23MjOZ1u3z/1xeww1pj+09Skk1HdRpNvEl0EEXQQSXE4EAjAYSceRQQc7QBAEAQBAEAQBAEAQBAEAQBAEAQBAEAQBAEBde4XQ0NF4EkukyQQ0BsTECHGRjrGdgQFpAEAQHVNw86tt+D95CTGbq3Db7X0KEHPkAQBAEAQFyjVLTLTBgjiOBEHagLaAIAgLlSpIAgCMMBicZknjQFtAXKNO8YkDAmTswGxAW0AQBAEAQE20nEFwBIbwiAYE4CTxICCAqRGB2oCiAIAgCAuUC0HXDnNg4NcGmYMaxaeODsx2YbUB1HcP4NtiP8As/eQGL3VuGPa+hQHPkAQBAEAQBAEAQBAEAQBAEAQGyZv5oVLXSfXbUpNpsm+SSXNui8ZaByLm3e04W81TcW2+HmWqNrKpFyT3F6wZiWirZn2oljA1peGOm+5oF6Y/ThjisKu16NOuqO95eM8iYWU5U3MZJzEtNezvtEsYA281rib7gBOz9MjZO1K+16FKsqW97+PJCnZ1JwczWWV3Na5rXENdF4A4GMRI44XVKhAGEBsObOa1bKBeadSmCDrl7iX606xEYzB41z77aNO0xrT38CzQtpVv3WerIeYde1Ne9jmNYCbhdI3wAkBwG0NMbStNztijbtRknnn5f3RnSsp1E2nu/Et5tZj2i2MNRpZTbGrfmXbYgDiwOPoWV5tajayUXvfly/PcRQs51VlbjWXsIJB2gwfWF0001lFRrBFSAgOq7h3BtvwfvIDG7rA1x7X0KA0zIlgZXqtouqGmXuDWm7eEuMYwcMY61Xua0qNNzSzhZe/BspQU5KLeMmx5fzJp2K55Taw2/euxRc6bl2dhw4QXNtdqzus9lSzjH2kuP6FqtaRpY1y4+R4a+bVLyapaaFrZV3uLzAwteLxgSCcFvjf1O2jSqU3HPPOUa3bx0OcZZwa0umVQgCAIAgNhzfzQtFqaaou0qIxNWpqsgbSOWOXYudd7To270cZdy4lmjazqLVwXeKmTbA11zyyoTsvtoE0p/deI9ylV7trV2S+7Vv/AAwHTop419NxYzoyELG9lPfW1S5gqS0Q2HE3Y5ZGKzsrt3MXLTpw8e5jXo9k0s5MKrpoCAIDq9geywZFvvALq2sGnC86pwQQdoDWiRxgLydVSvNp6YvdHn3Jcep2INUbXL5/MvvtfkeR98ra9WvrEO/W+riA7lAaNnIIWCp/Sdo6Ybox6Jd3r1MtXZW2ZcX8y1RrPsuRn1XEur2mT0i6tqjD0MGwcQWUoxuNpKC/dh+C/uQm6dq5PjL5/wBjm+b5oi00jasaN7X27OKY4phelu+17GXY/vY3HLo6Na18DKZ+PsZrt8gu3LgvXQQy9J2A+iFU2WrlUn9I453Z44Nt26Wv6rgbdmQ1ljyVXtdUf9WcOCS0AsY2fSS7HpLkbTcrq/hRh9n9X8i7apUreVR8z15u2vyfJda21+FVkgDV1Y3unTbyN5OSVpvKfbX0Lenwj+rb8zOjLRbupLn+UW80rS6z5OtFvqRvlXgACAAwXKTGt4heJgelZX8I1rynbR4R4+u+TfoRbycKEqr4v8o5SylwpIbAJx2kj9PrXrjjFtAEB1XcO4Nt+D95AYvdW4Y9r6FAalmt/nLN/wDan/eFVvv5ap/S/wADdb/xY/ejp+6dkSpa32SnSdSaf+Lw3tZt3rgtOLtnEDxcq8vsW7hbRqymn9ngs9/w9Tq31GVWUEvP5HO856Xklpr2elF262m7DhajHE/uxXorKX0mhCrPjlvq/kc2uuzqShEwlCi57g1jXOcdjWglx9QG1XpSjFZk8IrpNvCPZ/gdq5vaOyf3LT9LoeNfFGfY1PC/gUdkW0gEmz1wBiSaT4AHGcFKuqD3Ka+KHY1PC/geBbzWZrM7I4tdrp0XTcJvPjbdaJI9E4D3qltC5dvbyqLjy+8321Ltaii+Bu+63lY020rFRhjC288Nw1QYYzDYMHGPUuHsC2U5SuJ73wXzZf2jV0pU48Dn1nyHaqjQ+nZ7Q9p2ObSe5p9RAgr0M7uhB6ZTSfm0c1UajWVF/AlbmVn1adO0g0nAMpjfWuYGsGAc8RMCdscSm3VLS3SeU23ued4qOecT4mNW81hAEBns4c661sp0qVRtJjKXBbTDgDgGibzjsA/kqhabOpW05Ti23Lvx8kixWuZ1UovghnJnXWtraTKraTG0putphwGIAxvOOwDD1lLPZ1K1lKUG25d+PkkK1zOqknyPVlPPi0VrOyzFtJoYA2+0G/AbcwJMN1SQY5eJaqOyaNKs6qbeeXLjn13mc7ycoKBq66hUCAz+Us7K1ay07GW0mUmXYuBwcboMBxLiDiZ2bQufR2dSpV5V025PPHHP0LE7mc6ap8kMq52Vq9mp2RzaTKVOIuBwcboIF6XEHbOzalDZ1KjXlXTbk88cc/QVLmc4Km+CPS3PiuLI2xtbSAaAGvg3wAZBGMBw5YWt7Jou4ddt7+XL8+Rn9Mmqapo1ddQqBAEB1TcP4Nt+D95AY3dX4Y9r6FAajmsP+cs0eeZ/eFVvv5ap/S/wN1v/ABY/ejfN2s/5P4v2VwP8N/6v/X/0dDan2PX5HPMr5QNoqmq7hENB45LWBs++JXo7eiqNPQuG/qzm1J65amXM3i4WincrNs7pMVXcFmqcT/p71hd47GWYal4e8mjnWsPHmb9vtf8A85Z/3BcDTR/4bOh+3/vIs2upX3t85as7xdMtDhLsDqj17FnTjS1r/KNb1v7iJa8P65HNl6U5ZsGYmVm2W2U6lQwwyxx5A/CfcYXP2pbSuLaUI8eK9CzaVVTqpvgZ7desTxaWWiJpPpgBwxbLZwn3gqh/h+rHsXS+0nwLG0YPWpcmjY9z1vkmS6lpd+q/Vg7IaLrfcY/lc3az+k30aS5YXuWbP6q3c35s5PZbQBVbUqg1BfD6gOJeL0uBJ5cetetnB9m4w3PGF5d3wOPGX7Sct+82XdBy3ZLU6ibIy7da4PNwMmbt0QNsQ79y5mybS4t4zVZ5zjG/P3/Et3lanUa0IxuQqeTyw+WutLal7V3q5duQNt5pxm9/Cs3UrxSXYKOMc88fRo1UlQa+sbz5GS3jIvnLf8v8ara9qeGHX3Num07309hvGRfOW/5f41Gvanhh19xptO99PYbxkXzlv+X+NTr2p4YdfcabTvfT2G8ZF85b/l/jUa9qeGHX3Gm07309hvGRfOW/5f41Ovanhh19xptO99PYbxkXzlv+X+NRr2p4YdfcabTvfT2G8ZF85b/l/jU69qeGHX3Gm07309hvGRfOW/5f41Gvanhh19xptO99PYChkXzlv+X+NTr2p4YdfcabTvfT2PZa6WRS1uva/W25ePtSz/RS57T8MOvuRpte+XT2PHvGRfOW/wCX+NRr2p4YdfcnTad76exiMvssQueQutDuFvm+3cODdu3Wjpfwrdo7p5+kJcsYz65y35GisqSx2bfqb9uHcG2/B+8rhpMXur8NvtfQoDSsm5TrWcl1B5YTxgCcJ5RhtK01renWWKiyZwqShviz2WzOe11W3KtZ728joP0WmnYW1N6oQwzOVxVksNmHVw0hAEAQE6T4cCQDBBg7DB2GCMEBK1Vr73vDWsDnF1xgIY28ZutBJIaNgknYgMjYc5LVSZvdOs65xNMOaPUHAwqlWxt6ktco7+/h+BujcVIrCe4jb84rVWbcq1nln9IN1kcl1sCFNKyt6UtUILPfz6idepNYb3GLVo0hAEAQBAEBVAUQBAZLINdzao3uiytUdAY17bzQZxN3Z7zsxVa6gpQ/ak4rnjd1NtGTUtyyy9nZUoOtVQ2YNFPAavALgNYs6MysLCNVUI9q9/nxxyz5mVw4Oo9HAw6uGgIAgCA6puH8G2/B+8gMZurHXHtcs8RQGgvfIAgCOMTJkzJQEEBICdiAigKhqAogCAICe96pdIiQIkXsQTIbtjDb6kBBAEAQE61QuMmB6gAMBGwICCAIAgLjKpAc3CHROAJwM4HiQHSNy+xt8mtFoqU6LrhApF7GzeAJdLom7iz1QV5nbdV9tClGTWeOHy5bu/idWwgtEpNLyMHnJlqxvsdOz2Zh3xtS86o5ga50Ag1JH9RMxxBXrO1uY3MqtV7mtyzw8vTvK9atSdJQgt+eP57zF5DyxZ6FN7atl35z8HONd1PV/pAa2QOXHFWrm2rVZqUKmlLlpT3+rNVKrCCacc588GHr1LznOgCTMDACeIDkCuRjpikaG8vJbWRAQBAEB1TcPOrbfg/eQGN3Vxrj2voUBz1AEBUFAbHkvIPlFN1QEC6JdiBI6M7T6EBgrXg6BgBsCAsIAgCAICdOmXGGgk8gEnAScPUgIlAUQBAEAQBAEB0i15Vo2bIzKFGrSdWqQHta9rnt3wlz5AMjDD3rzVO3qV9pOpOLUVwbTSeOB1JVI07VRi97Obr0pyz0WW1uph4aGm+24bzQcDyTsPpQHnQBAEAQBAdU3EODbfg/eQGN3Vzrj2voUBz1AEBJo5UB62ZSe0Q0wOIBAeetUvaxwPHyFAWkAQBAEBOlVc03mktOIkEgwRBEjlBI96AggCAIC/RtTmsfTF2HxeloJ1TIgnYgLCAIAgCAIAgCAuANukyb0jCMIgyZ6utAW0AQBAdV3D+Dbfg/eQGL3Vhrj2voUBz5AEAQBAEAQBAEAQBAEBWEBRAEAQBATuat7CJiJF7EE8HbGG1AQQBAEAQBAEAQBAdV3Dxq234P3kBns58y/L4iq2k4OmS0uEQREAjlCkkwehd3PafZHxKCBoXdz2n2R8aAmdxowB5ZREEmd5deMxgdeMI/koCGhd3PafYu8SAaFzz6l2TvEgGhZ3PafZO8SAaF3c9p9kfGgGhd3PafYnxoBoXdz2n2TvEgKaF388p9k7xIBoXdzyn2LvEgLlLcce0yLbSmIxoE7RBwLkBDQw7ntPsXeJANC7ue0+xd4kA0Lu57T7J3iQDQw7ntPsj4kBTQw7ntLsj4kA0MO57S7J3iQDQu7ntPsneJAV0Lu57T7J3iQDQu7ntPsneJANDDue0+yd4kA0Lu57T7I+NANC7ue0+yPjQDQu7ntPsj40BtOZWZv+GNtAdXbWNW5EMLbu975O0mZvjqQkz4aEIJAKUSiDkQRBxQEQUBKUABQAoGQQAoCgKAmCgJSgKtKAtkqCCEqSSYQE2jBATuhQQFJJAlAUlAQcUBG8UBIOKAm1QCa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8" name="AutoShape 14" descr="data:image/jpeg;base64,/9j/4AAQSkZJRgABAQAAAQABAAD/2wCEAAkGBxMSEhQREBQSFBQXFx0VFRcXFRgVEhcVFBUYFhgUFhQYHCggGRwlHRgUIT0hJSksLi4uFx8zODMsNygtLisBCgoKDg0OGhAQGzcmHyYsLDQ0LDQsLiwwLCwuLC83LDUsLCwsLCwsMSwtLCwsNiwuLCwsLC81LCwsLCwsLCwsLP/AABEIAGoA2AMBEQACEQEDEQH/xAAbAAEAAQUBAAAAAAAAAAAAAAAAAgEDBQYHBP/EAEYQAAEDAQMFCwsDAgQHAAAAAAEAAhEDBBIhBQYXIjEHEzJBUVRikZPR0hRTYXFygYOjwcPTQpKhUrIVNLHhIyQzQ1Vjc//EABoBAQACAwEAAAAAAAAAAAAAAAABBAIDBQb/xAA7EQACAQMBBQYCBwYHAAAAAAAAAQIDBBESBSExQaETUVJhgdGRwRQjQnGx8PEiMjM0cuEGJENTVILC/9oADAMBAAIRAxEAPwDz54Z4Osjgxo28ZlSSazpLqdHqKgFdJlTkb1HuQgppKqdHqPcgGkur0eo9yAqN0qp0f2nuQkrpMqdH9p7kIKaSqnR6j3ICukyp0eo9yEkdJdTkb1HuQgrpLqcjeo9yAod0qp0eo9yElBulVOj1HuQFdJdXo9RQgqN0yr0f2nuQA7pdTo9R7kJKaSanI3qPchAO6TU5G9R7kJKDdKqdHqPchBLSZV9HUe5AV0mVfR1HuQA7ptTo9R7kJKaS6nI3qPchA0l1ORvUe5AU0l1Oj1HuQFdJlXo9X+yA23MjOZ1u3z/1xeww1pj+09Skk1HdRpNvEl0EEXQQSXE4EAjAYSceRQQc7QBAEAQBAEAQBAEAQBAEAQBAEAQBAEAQBAEBde4XQ0NF4EkukyQQ0BsTECHGRjrGdgQFpAEAQHVNw86tt+D95CTGbq3Db7X0KEHPkAQBAEAQFyjVLTLTBgjiOBEHagLaAIAgLlSpIAgCMMBicZknjQFtAXKNO8YkDAmTswGxAW0AQBAEAQE20nEFwBIbwiAYE4CTxICCAqRGB2oCiAIAgCAuUC0HXDnNg4NcGmYMaxaeODsx2YbUB1HcP4NtiP8As/eQGL3VuGPa+hQHPkAQBAEAQBAEAQBAEAQBAEAQGyZv5oVLXSfXbUpNpsm+SSXNui8ZaByLm3e04W81TcW2+HmWqNrKpFyT3F6wZiWirZn2oljA1peGOm+5oF6Y/ThjisKu16NOuqO95eM8iYWU5U3MZJzEtNezvtEsYA281rib7gBOz9MjZO1K+16FKsqW97+PJCnZ1JwczWWV3Na5rXENdF4A4GMRI44XVKhAGEBsObOa1bKBeadSmCDrl7iX606xEYzB41z77aNO0xrT38CzQtpVv3WerIeYde1Ne9jmNYCbhdI3wAkBwG0NMbStNztijbtRknnn5f3RnSsp1E2nu/Et5tZj2i2MNRpZTbGrfmXbYgDiwOPoWV5tajayUXvfly/PcRQs51VlbjWXsIJB2gwfWF0001lFRrBFSAgOq7h3BtvwfvIDG7rA1x7X0KA0zIlgZXqtouqGmXuDWm7eEuMYwcMY61Xua0qNNzSzhZe/BspQU5KLeMmx5fzJp2K55Taw2/euxRc6bl2dhw4QXNtdqzus9lSzjH2kuP6FqtaRpY1y4+R4a+bVLyapaaFrZV3uLzAwteLxgSCcFvjf1O2jSqU3HPPOUa3bx0OcZZwa0umVQgCAIAgNhzfzQtFqaaou0qIxNWpqsgbSOWOXYudd7To270cZdy4lmjazqLVwXeKmTbA11zyyoTsvtoE0p/deI9ylV7trV2S+7Vv/AAwHTop419NxYzoyELG9lPfW1S5gqS0Q2HE3Y5ZGKzsrt3MXLTpw8e5jXo9k0s5MKrpoCAIDq9geywZFvvALq2sGnC86pwQQdoDWiRxgLydVSvNp6YvdHn3Jcep2INUbXL5/MvvtfkeR98ra9WvrEO/W+riA7lAaNnIIWCp/Sdo6Ybox6Jd3r1MtXZW2ZcX8y1RrPsuRn1XEur2mT0i6tqjD0MGwcQWUoxuNpKC/dh+C/uQm6dq5PjL5/wBjm+b5oi00jasaN7X27OKY4phelu+17GXY/vY3HLo6Na18DKZ+PsZrt8gu3LgvXQQy9J2A+iFU2WrlUn9I453Z44Nt26Wv6rgbdmQ1ljyVXtdUf9WcOCS0AsY2fSS7HpLkbTcrq/hRh9n9X8i7apUreVR8z15u2vyfJda21+FVkgDV1Y3unTbyN5OSVpvKfbX0Lenwj+rb8zOjLRbupLn+UW80rS6z5OtFvqRvlXgACAAwXKTGt4heJgelZX8I1rynbR4R4+u+TfoRbycKEqr4v8o5SylwpIbAJx2kj9PrXrjjFtAEB1XcO4Nt+D95AYvdW4Y9r6FAalmt/nLN/wDan/eFVvv5ap/S/wADdb/xY/ejp+6dkSpa32SnSdSaf+Lw3tZt3rgtOLtnEDxcq8vsW7hbRqymn9ngs9/w9Tq31GVWUEvP5HO856Xklpr2elF262m7DhajHE/uxXorKX0mhCrPjlvq/kc2uuzqShEwlCi57g1jXOcdjWglx9QG1XpSjFZk8IrpNvCPZ/gdq5vaOyf3LT9LoeNfFGfY1PC/gUdkW0gEmz1wBiSaT4AHGcFKuqD3Ka+KHY1PC/geBbzWZrM7I4tdrp0XTcJvPjbdaJI9E4D3qltC5dvbyqLjy+8321Ltaii+Bu+63lY020rFRhjC288Nw1QYYzDYMHGPUuHsC2U5SuJ73wXzZf2jV0pU48Dn1nyHaqjQ+nZ7Q9p2ObSe5p9RAgr0M7uhB6ZTSfm0c1UajWVF/AlbmVn1adO0g0nAMpjfWuYGsGAc8RMCdscSm3VLS3SeU23ued4qOecT4mNW81hAEBns4c661sp0qVRtJjKXBbTDgDgGibzjsA/kqhabOpW05Ti23Lvx8kixWuZ1UovghnJnXWtraTKraTG0putphwGIAxvOOwDD1lLPZ1K1lKUG25d+PkkK1zOqknyPVlPPi0VrOyzFtJoYA2+0G/AbcwJMN1SQY5eJaqOyaNKs6qbeeXLjn13mc7ycoKBq66hUCAz+Us7K1ay07GW0mUmXYuBwcboMBxLiDiZ2bQufR2dSpV5V025PPHHP0LE7mc6ap8kMq52Vq9mp2RzaTKVOIuBwcboIF6XEHbOzalDZ1KjXlXTbk88cc/QVLmc4Km+CPS3PiuLI2xtbSAaAGvg3wAZBGMBw5YWt7Jou4ddt7+XL8+Rn9Mmqapo1ddQqBAEB1TcP4Nt+D95AY3dX4Y9r6FAajmsP+cs0eeZ/eFVvv5ap/S/wN1v/ABY/ejfN2s/5P4v2VwP8N/6v/X/0dDan2PX5HPMr5QNoqmq7hENB45LWBs++JXo7eiqNPQuG/qzm1J65amXM3i4WincrNs7pMVXcFmqcT/p71hd47GWYal4e8mjnWsPHmb9vtf8A85Z/3BcDTR/4bOh+3/vIs2upX3t85as7xdMtDhLsDqj17FnTjS1r/KNb1v7iJa8P65HNl6U5ZsGYmVm2W2U6lQwwyxx5A/CfcYXP2pbSuLaUI8eK9CzaVVTqpvgZ7desTxaWWiJpPpgBwxbLZwn3gqh/h+rHsXS+0nwLG0YPWpcmjY9z1vkmS6lpd+q/Vg7IaLrfcY/lc3az+k30aS5YXuWbP6q3c35s5PZbQBVbUqg1BfD6gOJeL0uBJ5cetetnB9m4w3PGF5d3wOPGX7Sct+82XdBy3ZLU6ibIy7da4PNwMmbt0QNsQ79y5mybS4t4zVZ5zjG/P3/Et3lanUa0IxuQqeTyw+WutLal7V3q5duQNt5pxm9/Cs3UrxSXYKOMc88fRo1UlQa+sbz5GS3jIvnLf8v8ara9qeGHX3Num07309hvGRfOW/5f41Gvanhh19xptO99PYbxkXzlv+X+NTr2p4YdfcabTvfT2G8ZF85b/l/jUa9qeGHX3Gm07309hvGRfOW/5f41Ovanhh19xptO99PYbxkXzlv+X+NRr2p4YdfcabTvfT2G8ZF85b/l/jU69qeGHX3Gm07309hvGRfOW/5f41Gvanhh19xptO99PYChkXzlv+X+NTr2p4YdfcabTvfT2PZa6WRS1uva/W25ePtSz/RS57T8MOvuRpte+XT2PHvGRfOW/wCX+NRr2p4YdfcnTad76exiMvssQueQutDuFvm+3cODdu3Wjpfwrdo7p5+kJcsYz65y35GisqSx2bfqb9uHcG2/B+8rhpMXur8NvtfQoDSsm5TrWcl1B5YTxgCcJ5RhtK01renWWKiyZwqShviz2WzOe11W3KtZ728joP0WmnYW1N6oQwzOVxVksNmHVw0hAEAQE6T4cCQDBBg7DB2GCMEBK1Vr73vDWsDnF1xgIY28ZutBJIaNgknYgMjYc5LVSZvdOs65xNMOaPUHAwqlWxt6ktco7+/h+BujcVIrCe4jb84rVWbcq1nln9IN1kcl1sCFNKyt6UtUILPfz6idepNYb3GLVo0hAEAQBAEBVAUQBAZLINdzao3uiytUdAY17bzQZxN3Z7zsxVa6gpQ/ak4rnjd1NtGTUtyyy9nZUoOtVQ2YNFPAavALgNYs6MysLCNVUI9q9/nxxyz5mVw4Oo9HAw6uGgIAgCA6puH8G2/B+8gMZurHXHtcs8RQGgvfIAgCOMTJkzJQEEBICdiAigKhqAogCAICe96pdIiQIkXsQTIbtjDb6kBBAEAQE61QuMmB6gAMBGwICCAIAgLjKpAc3CHROAJwM4HiQHSNy+xt8mtFoqU6LrhApF7GzeAJdLom7iz1QV5nbdV9tClGTWeOHy5bu/idWwgtEpNLyMHnJlqxvsdOz2Zh3xtS86o5ga50Ag1JH9RMxxBXrO1uY3MqtV7mtyzw8vTvK9atSdJQgt+eP57zF5DyxZ6FN7atl35z8HONd1PV/pAa2QOXHFWrm2rVZqUKmlLlpT3+rNVKrCCacc588GHr1LznOgCTMDACeIDkCuRjpikaG8vJbWRAQBAEB1TcPOrbfg/eQGN3Vxrj2voUBz1AEBUFAbHkvIPlFN1QEC6JdiBI6M7T6EBgrXg6BgBsCAsIAgCAICdOmXGGgk8gEnAScPUgIlAUQBAEAQBAEB0i15Vo2bIzKFGrSdWqQHta9rnt3wlz5AMjDD3rzVO3qV9pOpOLUVwbTSeOB1JVI07VRi97Obr0pyz0WW1uph4aGm+24bzQcDyTsPpQHnQBAEAQBAdU3EODbfg/eQGN3Vzrj2voUBz1AEBJo5UB62ZSe0Q0wOIBAeetUvaxwPHyFAWkAQBAEBOlVc03mktOIkEgwRBEjlBI96AggCAIC/RtTmsfTF2HxeloJ1TIgnYgLCAIAgCAIAgCAuANukyb0jCMIgyZ6utAW0AQBAdV3D+Dbfg/eQGL3Vhrj2voUBz5AEAQBAEAQBAEAQBAEBWEBRAEAQBATuat7CJiJF7EE8HbGG1AQQBAEAQBAEAQBAdV3Dxq234P3kBns58y/L4iq2k4OmS0uEQREAjlCkkwehd3PafZHxKCBoXdz2n2R8aAmdxowB5ZREEmd5deMxgdeMI/koCGhd3PafYu8SAaFzz6l2TvEgGhZ3PafZO8SAaF3c9p9kfGgGhd3PafYnxoBoXdz2n2TvEgKaF388p9k7xIBoXdzyn2LvEgLlLcce0yLbSmIxoE7RBwLkBDQw7ntPsXeJANC7ue0+xd4kA0Lu57T7J3iQDQw7ntPsj4kBTQw7ntLsj4kA0MO57S7J3iQDQu7ntPsneJAV0Lu57T7J3iQDQu7ntPsneJANDDue0+yd4kA0Lu57T7I+NANC7ue0+yPjQDQu7ntPsj40BtOZWZv+GNtAdXbWNW5EMLbu975O0mZvjqQkz4aEIJAKUSiDkQRBxQEQUBKUABQAoGQQAoCgKAmCgJSgKtKAtkqCCEqSSYQE2jBATuhQQFJJAlAUlAQcUBG8UBIOKAm1QCa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2" name="Picture 18" descr="http://www.link2universe.net/wp-content/uploads/2014/07/forza_gravitazione_universal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04864"/>
            <a:ext cx="3152775" cy="1524001"/>
          </a:xfrm>
          <a:prstGeom prst="rect">
            <a:avLst/>
          </a:prstGeom>
          <a:noFill/>
        </p:spPr>
      </p:pic>
      <p:pic>
        <p:nvPicPr>
          <p:cNvPr id="1044" name="Picture 20" descr="http://www.crystalinks.com/newton1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2975" y="3838575"/>
            <a:ext cx="4391025" cy="3019425"/>
          </a:xfrm>
          <a:prstGeom prst="rect">
            <a:avLst/>
          </a:prstGeom>
          <a:noFill/>
        </p:spPr>
      </p:pic>
      <p:pic>
        <p:nvPicPr>
          <p:cNvPr id="75778" name="Picture 2" descr="http://www.antique-horology.org/_editorial/costerfromanteel/Images/HuygensPortra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077072"/>
            <a:ext cx="1892536" cy="2636932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2051720" y="4869160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Christiaan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Huygens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(L'Aia, 14 aprile 1629 -L'Aia, 8 luglio 1695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522920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Augustin-Jean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FRESNEL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Broglie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 1 maggio 1788 -</a:t>
            </a:r>
          </a:p>
          <a:p>
            <a:pPr algn="ctr"/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Ville-d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Avray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 14 luglio 1827)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656802" y="5229200"/>
            <a:ext cx="26661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Thomas YOUNG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Milverton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13 June 1773 -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Londra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10 May 1829)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://upload.wikimedia.org/wikipedia/commons/thumb/6/61/Young_Thomas_Lawrence.jpg/240px-Young_Thomas_Law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600400" cy="4500500"/>
          </a:xfrm>
          <a:prstGeom prst="rect">
            <a:avLst/>
          </a:prstGeom>
          <a:noFill/>
        </p:spPr>
      </p:pic>
      <p:pic>
        <p:nvPicPr>
          <p:cNvPr id="21512" name="Picture 8" descr="http://www.physicsexperiment.co.uk/content/img/fresn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3384376" cy="4398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iografiasyvidas.com/biografia/k/fotos/kuh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2376264" cy="3089143"/>
          </a:xfrm>
          <a:prstGeom prst="rect">
            <a:avLst/>
          </a:prstGeom>
          <a:noFill/>
        </p:spPr>
      </p:pic>
      <p:pic>
        <p:nvPicPr>
          <p:cNvPr id="4" name="Picture 6" descr="http://ic.pics.livejournal.com/katrin_elinor/13630434/15895/15895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12976"/>
            <a:ext cx="3171825" cy="253365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83568" y="5934670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Times New Roman" pitchFamily="18" charset="0"/>
                <a:cs typeface="Times New Roman" pitchFamily="18" charset="0"/>
              </a:rPr>
              <a:t>Thomas Samuel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KUHN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(Cincinnati, 18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luglio 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1922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-Cambridge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 17 giugno 1996)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76056" y="5934670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Times New Roman" pitchFamily="18" charset="0"/>
                <a:cs typeface="Times New Roman" pitchFamily="18" charset="0"/>
              </a:rPr>
              <a:t>Paul Karl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FEYERABEND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(Vienna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 13 gennaio 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1924 -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Genolier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 11 febbraio 1994)</a:t>
            </a:r>
          </a:p>
        </p:txBody>
      </p:sp>
      <p:sp>
        <p:nvSpPr>
          <p:cNvPr id="7" name="Rettangolo 6"/>
          <p:cNvSpPr/>
          <p:nvPr/>
        </p:nvSpPr>
        <p:spPr>
          <a:xfrm>
            <a:off x="683568" y="116632"/>
            <a:ext cx="78488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Esiste o no una realtà oggettiva indipendente da chi l’osserva e tenta di descriverla?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31640" y="548680"/>
            <a:ext cx="64807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Cosa significa conoscere?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Scoprire esattamente i meccanismi del funzionamento della realtà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creare solo modelli della stessa?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5576" y="1556792"/>
            <a:ext cx="75608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conoscenza è un processo lineare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mediante il quale ogni informazione si aggiunge alla precedente,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oppure presenta anche momenti di discontinuità, momenti cioè in cui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idee nuove impongono di rivedere l’intero sistema precedentemente costruito?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rgomentidifisica.files.wordpress.com/2009/10/de7adf53a1e45c222e371fd47dc3a85f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187" y="1819499"/>
            <a:ext cx="4618483" cy="3228975"/>
          </a:xfrm>
          <a:prstGeom prst="rect">
            <a:avLst/>
          </a:prstGeom>
          <a:noFill/>
        </p:spPr>
      </p:pic>
      <p:pic>
        <p:nvPicPr>
          <p:cNvPr id="24580" name="Picture 4" descr="http://www.chimica-online.it/download/immagini_download/ondoscop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456384" cy="451764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39552" y="404664"/>
            <a:ext cx="802838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/>
              <a:t>FRANGE </a:t>
            </a:r>
            <a:r>
              <a:rPr lang="it-IT" sz="1600" b="1" dirty="0" err="1" smtClean="0"/>
              <a:t>DI</a:t>
            </a:r>
            <a:r>
              <a:rPr lang="it-IT" sz="1600" b="1" dirty="0" smtClean="0"/>
              <a:t> INTERFERENZA </a:t>
            </a:r>
            <a:r>
              <a:rPr lang="it-IT" sz="1600" b="1" dirty="0" err="1" smtClean="0"/>
              <a:t>DI</a:t>
            </a:r>
            <a:r>
              <a:rPr lang="it-IT" sz="1600" b="1" dirty="0" smtClean="0"/>
              <a:t> ONDE LUMINOSE E </a:t>
            </a:r>
            <a:r>
              <a:rPr lang="it-IT" sz="1600" b="1" dirty="0" err="1" smtClean="0"/>
              <a:t>DI</a:t>
            </a:r>
            <a:r>
              <a:rPr lang="it-IT" sz="1600" b="1" dirty="0" smtClean="0"/>
              <a:t> ONDE SULLA SUPARFICIE </a:t>
            </a:r>
            <a:r>
              <a:rPr lang="it-IT" sz="1600" b="1" dirty="0" err="1" smtClean="0"/>
              <a:t>DI</a:t>
            </a:r>
            <a:r>
              <a:rPr lang="it-IT" sz="1600" b="1" dirty="0" smtClean="0"/>
              <a:t> UN LIQUIDO</a:t>
            </a:r>
            <a:endParaRPr lang="it-I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lowres-picturecabinet.com.s3-eu-west-1.amazonaws.com/43/main/16/94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2505075" cy="407670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419872" y="580526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James 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Clerk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MAXWELL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(Edimburgo, 13 giugno 1831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-Cambridge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5 novembre 1879)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4653136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Michael FARADAY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Southwark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 22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settembre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1791 -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Hampton Court, 25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agosto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1867)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http://upload.wikimedia.org/wikipedia/commons/8/88/M_Faraday_Th_Phillips_oil_1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392945" cy="439248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6372200" y="3429000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Heinrich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Rudolf HERTZ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(Amburgo, 22 febbraio 1857 -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Bonn, 1º gennaio 1894)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0" name="AutoShape 6" descr="data:image/jpeg;base64,/9j/4AAQSkZJRgABAQAAAQABAAD/2wCEAAkGBxQTEhUUExQWFRUXGBoYGRYXGBoaGxoYGBwaHBsYHh0YHCghGBslGxodITEhJSkrLi4uGB8zODMsNygtLisBCgoKBQUFDgUFDisZExkrKysrKysrKysrKysrKysrKysrKysrKysrKysrKysrKysrKysrKysrKysrKysrKysrK//AABEIAP8AxQMBIgACEQEDEQH/xAAcAAACAgMBAQAAAAAAAAAAAAADBAUGAAECBwj/xAA+EAABAgQDBQcDBAIBAwMFAAABAhEAAyExEkFRBAVhcfAGEyKBkaHBMrHRQlLh8QdiIxQzcpKy0jRDU3Oi/8QAFAEBAAAAAAAAAAAAAAAAAAAAAP/EABQRAQAAAAAAAAAAAAAAAAAAAAD/2gAMAwEAAhEDEQA/AH1yjcVFx1nGlLy9tR1lBWYkaVp7xwrPXX7QG5o9Xfy6zgKkhuV43tKtMriF1TDlYZiA5XM0P4H8cPi4TPtQaevP16puamtedNOHWnKAmayiWr7cKQGKW1PzAAoPoX9teveCFRLa5Z/bo+0SWx7qqMacRP6BTCK/URYFiGFecBEKQVEMMRuUpckl79W5F4YRsijXwpNaFQen+oc+US217pphUpSgXPdo8EsNqE1mmou4c+UCRuVakhI/402JAGJi9BQBGj1uWGUBFbXKRKSFTZiUuzCpvwvGtkmyllkmYoUtLUPdVOF9OMWjZuy0tAASkEsyibqLvVRq3+o0tHcvZUFakqWFlH6EJwJHAsAVHnAQg2EqLpRNYZqw5cr+cR8zbUJOFeJB0Wkh6nTjmfaPRdk2JxSWAP8AZLv/AOq0Re/twJmhgpCTV2DedAa8eiFRlsoEpUFV/SXvytlTlGKmvf2bKj0p5xHbw7OKku86XS5JKf8A3AC+Y1iLO+p0qigickaLCy2oUlzib9wPOAtCfQ68L+YgstXtp1b+oj9h3kienGiwLFJ+pJ/aoPemV2h2VThAGCsVrxtrdecctxr17RscXF6QG1nyq8Y4Brp1+YwG1+Xz5xokO3TQG65jlHMwMQ1c+veOsTU1jJaOnblAPSZhAs8ZCyOB9x8xkA+tbuPS8AmGpqDY/nkY2pbVBb38xrCcxd36vAdz5oPG3l11SApm/c29Hr17QEzH4c/f49I5BLnT349fDwBUhybU6p6npzHExNQbA04Px0/qF0z2NPa46tBJm1IScUyiUkEsKngx68ngLN2f3MlDTJv1FyP9UipObkt9+JiRTPSZhPhdKcTWCQcz5N1aqdo+1iUy0GacJWgLAR4sCVEkIqKnClOg+p6ARVdj7dTHwpTiWomileEBTEBRI8anupVAzJD1gPSTvDEk4cSlKYuBkbEEZXZVr1jU7fUmQlJUrEqrIR9ibP6CtSI8623tSsASULxTVnxkC6iQzg/SgXw1JcvUxLdnRLTMSTM7yao3cHFMS5KEvQCWDiUommKjuXC5S5E6cMU1Zky2DSpTYqswWtnLj9CAM3KonNi2ZCAEpADD6U5ZVa54+8AkyVBmqWIJ0fiTmRnwcmJjY91FnUS5rdoBHaErAJASOKibeTn0aEjLVN8IWr6f/tpwh9Qogv6xZVbvSaFz5n5gZ2GWLgfYemsBVpnZySXxmZNNR4luz6MKeQiH23/GEicxQZ0s/uSpJPCpD+45x6CQnQfeOTOAsR1rAeMb0/xttWxq77ZpnfYby1jAtSX+lwShZtoeBaOdh3kJiXCVJUKLSpwpKhdKg13+44ge0r2oGKj2s7Oice/k+GaAxDABaWLAvmMjlY0sFOl7QNfx7wyma4yERhSQSC4ILNYhrhj1Tzg0tbWyy66p6g/h9PmlDA/Y/AuOcblzgR/P4842sN/HtAbIr7MI7fCPWkcSxrHCjp+X/uANLbWNxymWTUtGQHUxbG9Oq/H4hcrz5gjlYx1MXq/r11paAbQqt/yevzAc6efl11xCpXH26brlHHeFJAH2+3X4jl3L5N6cuvxAEkjGoADxE++ugDGKx2524S9oSiWrElKUKcgGpDktYu4oaeRidnTcIUoMPCti7fpIBfLryofaLaTO2mYQ1ZhAFrUSDyFHgJkbx2Sf3UmeualKE/8AeSxOIgPi7wuQMLU+1ojb+7lKV3GM/tmlSCQ7i0t8CjxLtlEsjdC9mlFZRMSvC5X3ksApLhu7JCiHo/m7UjjZO0MhOziWZTTUF0LVLlzUl/8A9lQk3YlTZNaA63VNlIlKBAJPiXMoVBn8Mv8A2Id1A2USSPCIt/8Aj7Zlrmf9SQE4wUyZAA+kHE7tRDsVEfUo+lD3Ns/fqxTCooxVLBKXegaylHIetI9w/wAZbMFf8qmLeFAAACUDTOt3N2xZwF13du4gArNaHSp4C3rEiuawgcxTNp1nCs2c/OA3tG0tnCE7aneBbSoucg/XvCxQ1XcwDC55IsYWVNexvA6xynQv6fnlAGM1jnawHXQjE7QWI1ry+R/UKzFWqLNY6/wfaB489OPp7feArXajYgiaJgoJn1f+QPzQ8ydYhEAvS9f64Rbt/SyuQrMpL/BF+XvTSopVXq0AaWu2IenXVLw6lQ50rwpC0oZjXr+4IkWej568euEBsnLqkdSvU18o0Jd4IEten9QBpTn+8P3jIWxkxkArNWeQy4ceA+0K941xU5cocmjrQ69axHLW3q/L+IDmaSS9qP16dCOJc1uJe1c8xAykitICaAt7QBp8wBK3tgUWGbA2Fvj7xRpMhCppM1Xdy3fjWwoKk+XEi8XFUwG9QaGmt6dX84pO8wSzBhYD1Y6EmvlAeibBvubMliViG2IQzgqwzJThkgKV/wB2gyDgxVt+/wDThasCZspBN1JWVPW4mZUNljlpH7lRMX4Ugq/1cAVGT2JAIfnE3tez7W5SO+wkBLFZWACHdykNQ+8BCS9vY4AMQc4XDJCVZ4QTXg/q8e//AOO0CVsqElypTqL/ALrF63FmyaPFNk7PKl4FLwFcw4USgXUwupXDg8e6dmd393syEmi87Obt56nMu94CwzNooKtCqpovxja7Vo2XL+/aFQgnk/XXGAPg5en8wKdIPr5dfzBpaWDkH3jgqI166MAmtLZEdX9oGVV4nM9coPP2hiHvkK8/L+4jJ+2AUaxNrmAYWl3ZtacbZWjQQ5p5n7xzscwGzA3N/k+UHXNSQQ4Jsw18oCI7QD/gUxZm1/SQoil7GKdIW3xFs7QbOCihcVelWAu0VFNmOt4BtJoVCuo0goNKG8JJXxyhiS7hvPLoQDckevOOQp1YTbr1jpi1P4jEoc+V9OH9QHaQwow5/mMg2IC4FdYyAhVTqVfmfmFZs3hy8/59Y7mKoDbj1b+YUnKcdUbq0ANS8h1y6yhdar5VjskPm4y1HJuqQNYzal2gNLUW1xau96RM7i3Hu+QEDbj320zPEUETFJlpySQmxYPXQ2hTcX/1Ess+ElTalIcX4j4ie3RsmLZ5cxv+baVLmLLuUyx4mc6lIccWygHts7AbFtMsT9hPdq/ahfgUxtV8JvwtSKxJnTZCjIXNUojwgMCpLM5SFfTcV9Mns+4tnOxS17SuahAmqAEs0Bqya5lmyyF4rn+TdmKVjbpNBMKUzU6EAACtQkilLFuEBZ+zG55felTnEU+JRYqNQwJenIUtUvF9kIBF+Iy+YofZHF3SVkuVGp1amJx+l8uWkXPZ5rXBgCLuRcB/iIPeHalEs4JctcxT2TlzJDc+cP702lgSkXu/9x57vrtWZU0S5ckzF1YJoCS75EkXs+fOAnt6dpN5JRil7IM2AXitkcNy/lFS3h/knapbpXJIXZiBdqgEu3o4pC+8e1W8hLK+7RLAJBSfEoDIklYDE0oLhog9v2vbJ2zmfPmFJKmSlkJSpKb5O75k5G8A2e3e2LA8CEhqnU1Y1zz8os/Zzei9pAKwnENB6kC/O9Xij7LsK1pCgMXEAiuYIFejHsfYncKZezJJBBIxGxIJYPbpoCjdo+1MyRNwShjZyoWFx4bXoK5PnCaO2k5btKUFEgAAJmAkA0ajB8yDQnSF+3O6JkjeBlpIwTAlSFEUAW4b1Bzu0QErZNq7woGJCg4IAYHIMDVT0roQYC3TO0e0JAM2UpKVFlEhLsSoZNUO1RrXVpcsD/atDCUjeq1qOyzCJiU2X+rwkpuKO49xd6MhTgfbj1lAdohmShxy6aFQX18/vDUhb8r/AM8/zANSqZ9dfMdocWHkdPOB5GvwK/b+IKMi/p85jWAM9H+WjIw825vG4CrrXxf5haYnU61eka2pTFwf41hVM0kkFoAxSDUVHOOTM00jUtuY0gS01pcfn+oB/ck8S9okzP0hYKn0cA849D2ApYpQyWlHDwYtTgNOUeVpJFsuvSLpueYudIBkuqfJfFLdzMQqh50902oICr7z3LPXNVjWVplrdKXJAAJNRrxD1Bi99od0pXuwYyCSlMxRBzdJCh5+tYBuDd0vCtOHaJalF8M1BwA8CA4yzpC0yROExWyTEkSZuzzQBQlGAgJULguVMOOjQDPY3bEqkpQm48NDckAmujlvIjKLYlXnwGotHjPZnemDaUgEDEcIToCoAZAFQj2HZp6b/L8/f7QDXdFSSDUcerwnL2RCC0tOVfCPQk/mJBO3JDcYGvapbEgmpyob8rQEDt+0TEEBGBLk5gtS7FPvxziv7w2OatZqhR+kJCQokvUVAbm7cjFsnpBPBzmbcucO7p2JCasz1fM1v6v6wCm5uzMuTswBSMai5Vc8n0D+8ObnXgXg/Spx11rEnNmpZsv4iMlpGPELZcP5gKz/AJK3WVKkLAKinGgjExILENUAl4hkSF4SBMQEu2FUoYhlhcuSDF47ZJOBCi5CSCQdFAivLXjFfSxAKgzU9XoKMzwFU2vZEpmeBKiaFS2IBcghhalaxgch86A/iJreU1Gdga2p+NYhkrc+vvAd4tYakM3EtXnpz48YVWmsHCevmAcQQXGbDrnBkHT7+jQogP8AmGUVA1FngDd6IyBgA3LRuAqu0oekJzBYCJHaQ1MSVDIh/dxT7xHrLl7Vr0erQHKnYn30jgKc8YybNs3Pm/xpAlKrTTq8AfA3pz6/iG9g3iuTMC0EhQ09/L8QkFuCbE9Pzjo21by6/mA9P2HtvImJ/wCdYkqFyogJrS5pn6VygO/tt2dEiZMlzhMmEMgS1pKiaMAxdmr6lo8v2iqFCv0m3Vo67O7N3c9Uxg6ZK1C1yAAa0zvxgENklqlrCiRiJKnIL0oKfpdlegj2Hd21lclC6F3cizu3LX2jzzaJKZg71gGcHUsCHw4tMJOldaWvcm0jughKnCC3GzgA1BNbc7M0BNLnKL5O1so2hbUfQesC70WcVIbjy1zh/YNnCvE9n8+qesAXY5QDKIfLy4+8E2reLKZPLy0AHCO9umYUgAVNAOJg27d0MkmYfEsM1KeeZ/MAYKQKGvPnpHE6Sn6kGmYpHnnb/cm2TZgQgrSgMBgcJUC7kqeh4HlEfKlzt2IVM/6vGH8cg4lKYsMQU3ha1aEiA9V3/JRNk4FlnSQSLhxcaEfiPO9i2lYC5c2i0FlM2E/7A5pNxzOYMVkdop20TEplqIM1QALEJDlnJy4t6RYZu6FbOarK1GuI0L0B5B7DjrAcbcrEptTfR6EnyHvC8tyOI+0anzgVJQGvjJ0wAgAAXqWggSxHCx6yaAKgZZwYS6DSNylBueX3gspOtXHqIDhCWyg4FBrrr+I6Z+EYLtAbCuNeAfleMjCRnGQFQmKu/X55QGYQzEddW5wxMlEGz+tYWmyuh119wXmTKv8Aal7x0ihPLj6j+Y5mANSsbQW1fr7wGTeFo6xk2a/CBnUZfPXzG0ryFbQGLl+FQDuxZn6P8xNnZsMsTGc92UswqnDxoC4y1F2iK2QgrT8tQGmdIum1yh3SVgfoAcGwLFxlb7mApO71qMl7qmJwol0sCGXehoQNcMSu4SpKl0BwpUtQyVg8IersHBJ0Um9Yhez+znu+8UQAFhy7BKUvXzUGA1AzpEnM2p0ImLOHvEFlAfVhASocFFKzxJrkTAWTGsYMK/CQ6QAApRBLKbJKshokmLDujeAKcLXLj5+3TiPOp3ahCyP0Kwi5ACsJLMTkS17AGl4uW75uCSFKskKU4GIHCaKSdSbNcnjATM/ectJdYJU5AD3IBtk9Hjc3esxRUElIKQS1STT6cgkvQ+UeSby7VLC0zGxF2QhTFIRgYtRi5LvxGka2HtJtYTi7skqIUVqBIqXyoAD7CrtAXze217Yv6SlJSCos2EUBHF/EA5oS+kQ/aOQkbKUzFnvClRU4q4x4n/d4kk0/cBEBtvaPaSkpODxUxFVbg1D1Y20MR21b4mzCRRTjD/3XJBw0ANbpJqP1HWoTG07vEtcgAuyQyx9K8wxBLOWHDFW0XCfvDvAkL+lQCVKY+EFsL6F7nLyjznee9zhZKEpAAqS6iaV0ph5s3mfd2+xNUpMxeEYMIJIqquvlTOAd3dsxK1uzpJSOOZobm3qNYmE8IQ3TLdJUC4UtwD+lkpcOOVfmJLA/zzzgG0JpXz4wzKIa/wDELS6j5+OcMyg/GnXnAGA/d108YpDhz6xrKNy10tAcmUFdH4jI7S2rez+kZAU+YqF1l3ccP4h1UoceVx7RwqUCSNM9Pa1feAQVwtGpifLWCzEfzwbPhAJga3l11aAEUtavVucbTl03XXElSNI2EXqB1/UAXd6XmJ4kVZ9LtePQd4SsUpIIFDYh6DKt6A+kRnZ7s/h2dE+YDimLaWHZkBKnUQKkEsw4HWLNPl5G3LJmbrhAeJI2qYmbNlgAGpAzCkh76EGobIQff+3usypRUUpLhleEKZROHk5FLscoD2u2LuNpWHLEBtWoHu5LhtaRCSlKCgzE2FP3Up5EQHS1qK8S/EXrRncWLaj5i/q3uuds2FilaAEulXhwnwuRcGljelniiplqQQopZvFZxQ0dxYN5xcNybZJWhZEvCSAmbLJphOYDVSWS4OiTAL7JsKVzMCwJZmISFEEEJOEqU2QZKFVemIZAvbJGwMhsIIYMxJAYYSpSllgmh/Smyiwirbo2sqWuZMaWlTltQ4dKWq5oimtbRc9tnmQB3gxlz4QnFUeJLPYkFtKVqaAjvRQlJ/5tnYYcWKW9jTE12YXpaIGVO2VPi7zCAaOAXer8LZF/eLxK3gtUteJIJxIw1JDsCHpQAgvySdHrO9FylAzfCApBQZZAGJcwKZ9CnES9hXSAhNvk94pS5CVLlpCnmqT4C1VBD87gvWIUoZUspAC7ggVFQ5PIdPFqn7y7gyyZmNkJQSD4gpsQKgaP4g9nBiB7PbOqZPQcL4EqmKCrJwkAgtnkAdUwFm3PIwygHq6lcwsuK5lmB40tEg1fONIZqN5a6VjscD18isARJ0tnB0AUZ8qH56yhfDo/nB5ZgGxwzjQHlp11944xRshrV64wBCniRGR2qWWDP9vtGQFWnCrEX9xn/BhfFWl8ieXKHJklnBLU4MerQutI/wBiAfUfBb+IBSaB/fXXrC+B3F2GXP3H8Q3NLOM2cU694AZbFx6EX1HX5gAS5Zy64xxPcNhAxqUEpBFMRIrTKvuIOrCkYiQADzyNOeXrEPJ3l/yBdKKC0j9pBBHqwrzgPpE7rBkpQlgZaUhHDCGb4iCKaMwChYHIj7CsWLszvFO0yJc1BooOHDEGzHkXEE3tunGCuX9bW1084DxT/J27w6ZjUJwmniAodWLGx4to3nE3ZFIBx3y9b/PmI9337u8LQpE0FqOQQCk1b6hSlOAPlHmW+dyrQVpWsKJIKS4qf9nZgz14aQFfl7UVgJLhjVnoPCE0AsAkU/1EERtIQJiQHIBZVXemgB+nyp6x00KSSgOKi16f31SNTPCL1chxnq7+VGgLFJWmaELxqTiATOUoABOFQLkirOzEVc84vW5NuTtEpRmqTiBdx9RAHiUWpiYXtQNHm269qSiWuUSHUSoVuoIWlAs1FHE1HoMolZO8O4xSgnxEDFMUCHSBi8IDMGJ//nMCAu+xbaiZiCU4UJTYYrEFS1EtVZAIyuIqfa3YCud4Se6RLTowcHShqTW7FUKye0CpKEhJc4ipaSxxABIAOY8GIE0bCORZ2LbcRWlJOJ3YnE5SSUp8Vg5b10MAgtIZCF2OLGCMyGBpwSHbJzFg7ObIiXKPdLxpWanPwuGexSCT56wntOxiYrAmqcX16I+l60BIAVr6vEzsmzhCUgBkix5X5F7wBgIOgtG0pcD0vfr7RuWivDX8/mAIwaDS0OKB+PzAgkGlvt1+IPLFIDrDnl9o3KSb+UcpSc4OgGvP0P4gCsQzEjrlGQVyeYuWFfWMgKmUOaU9fzzhaanK2fpfrXyhiftPCl/465xC7ZvIGiBVnBo1NNbwHU9AALnWvD8e0JTNuApc29uvWEdsmqLuSQWYDiWjUtiGo5HnTPjnSAHvHaFLYkgBvp0tk9aG/DJoVRwyFH1GXEi1NOLRIzZRMtJdr10oQo8K/a0IyZNX86Gljaj3OlSDmQID0j/D3aQyNoOyzSRKm1S9MC6WB/QoEDmx1b3ZJcfiPkNKSGYFr0JOYrSxJq7ZCoy99/xZ22/6uWJE8gz0Jor/APIgWVz1yLUgLVvncyJ6S/hX+4VB5jOPMO0m4puzYgpAIJ8KinE51StnSWeiuMeyqHXGA7SgEFJSFAhiDUEfMB8v713TiclOEhwHe9SASTx4fMRczdZQbOSKuHoeV9XHrHvnaHsJLmpKpfgVcPYtlp5mtc7R53vnsrtEsHGilgpgQ2VWp7QFA2mQC5AKdam4YhgS9NDfXQe8VqWErWXUGHMBKQDQtkPaJuZs4TRRBILENm+XH0tG5G7FzyMEskDMuEDgVWF/PjAVqWVjVnLh2c2yz8TeflFk7MSpinKbEHErE+FJalMyHOrPbOekboRswxUM1j4yzIBocIIdnLYr1YM9YzsztBTNmSSwPeLb/wAkqqOD/wAQFn2fYpctDJAcviUwJYkMM9ASP5gqUaBtfhutI5WK0FdBnw60jvStWy0gCJGROb+UGT8QNHi/vqhgwTlSsBiEsS0ETLsReBefnBUHUD8cfSA7zfW44+X3gzQIED8QfGmAKiXQH6n0BLc6RkDQrC9TXMEB/aMgKPtyyXfCBYgZOGf+oROzPYMGIGgpyqYmjIZwaFiCWzIycUpAp0lwU0qHDUbhyvAV+ZsjjUNWxv8Ac8I5TIw88jR+B45HziaVIYNUHUZEVtoDwhNaXDHy56dfEAvsyEkKQRcYg7N/sB9xzNsoufJCSxDlnu37iSaeJIAAa1/KRnpIYhyxcHU1DF9RTzOkCnKxAlIoyai4ctXgCAOcAtLoVPb5e7sWq16gt4RRi7s21UmalaThmIUC4UQSXoSCavQM6rmgjlcsYgUu4zowSaO5sk2cM9IaTKZKtGszO1XIB8IZ6aEuXIgPfOxXapG1yQpTd4mi0jI0YsagHrKLGmc/9/jqkfNfZjeqtm2hC5ZOYYkhKgWyYC71uPFlHuO4N6p2qV3skg5LQD4kHQi/I5iAnZx84R2gYmTZy3Lna0b76gBYtnb36vEdvTaCmWpT+JQKUOczc60HuRAUneipEyYopkS2cgqIBUrJzlYPZ+MLz5zBgwADBrBrW+IcOx0dx7AFrUFfeI3bCySz3Yak5JGZMBFzhjmeOoT4luDhCUjEpXJgb68Iom795GXP74B/EVsbHE5alvq984s/aWZ3UgosqYwUbkBTOgnUkAnRm1BqGzqf0yqW0fmddM3gPR92b2lT/pISvNCjfJkmyq6Vh0SiDxF+tY80lTvCk50Te4IpQ6MkdAizbu7TK8IWygLAULHIGrtkGs9mOELhKIz/ABHQ5wlI3gmYHQb5G9POujhwWOkGTNBp11eALiNqUjYduUaTQaR0OFdYDDSog0lObP1pHUlIIt7dPHaVNWA6LFnD8mjIwOLEJfKjeTxkBDbWhgdB765XpfnCS0uDkTYH7ff0h5ag2E/ahH5f7wriw1JJD16t5wCypZoCCS1ikMG89eGXoPatn0Fc6irFwa5xJSgb5h3L3Ib0LH7QttEtnoFCvkDlARE6XiGJqiludObxDbTKMtTiiVEjVlEWbJwH0p6WlMmhzfzbhTy6EJT5IW4VVP2OXm4vesBEyNimLqmWpeqkIJAJryB4qa4YQ1s+wzB9SQKMATd83eppqIf2SZPMsIM5SQLYUSxk9Tg945nbhkrYzO8WdVTFl/eldICNXKSlYZSFGpocRAetRRnI0rQCkSPZTtHM2Dae+QHCvDMl/vS5Jz+qlDqdHhJWwypGLugyiljV3Q9amgxOw5DWiMwBQfNVQBZvC4AuKPyH7bAPqHdG8JO1yUTpKgqWsO3HMHQjSN7VutEwjEm3PO+dI8D/AMfdr17DPLgqlLI71CXsGT3gb9QNBqBexj6E2TbJc2WmahQVLUkKSsGhSQ4L6NAVXem6pYlqVWi8IDvS45eURq91pTKKm8SyyVOcTXJfMk18miw7GkTkzA4AXMxUNkpueH8iIjtIs4gQyEy/+2sWcXQrgoWOvuHiPbym0iWMgVKBNHJ+oH9pc6kOryrg9XPnxDE3z5nKJje209/Pnzi4K1UGWEC5ANAWJJ0s7wl3GQq2drjiGoa82gASF2zADGxYaU6zhvZVE5/SXP8APFmD0FhdnAhLBL5ij0oXJqWFiK3FGuWPsgTiY58M3qcNrVpo3EBJbFPLpL1FmNavm2nkWBAZhFh3XvP9Mx7/AFhq8wPuPeIGQkAnNqkgmlaixuS7/wDyIg4Nfi1TfVtGrlcEYguezzQag+lny/EMDw1bw5jg/VfKKvu7alJWK0JtlQadfJsmxbaFJ8dOvxAMSi1RbQ+UdG7hv75xtmPVRA8TGlYAoMbjMJNRQdUjICD2tDl/MM1/7jESB9RHE8teuELpmOa550YG/wBxb7QTvCmXTNwda0NxWnVnAQnsaF/v7/OuVoIUvm4Ici3naoiOlLfN6X4/P3teHJc3wh6lyw51o3MUpyOYdMA4HT28oCvZdR6UL8s9HbKGQaUSzMRyOh8vV4ETfNyS4of75fiAXNKEs+dutfWNIJSoFRDWKqZUscxQwRSQrE2VQ7UHllThYWqICU4szbOtcjALbykKJ+k3CkqDWyqzEOL9GGbD4iFG7EVdgC+XCpt4GUxEWKUsywod33kpZGKXV0AtiMtjQhnwgP8AaOdo3ciZimbOpWBwxLC5+kBwaFiRQlgCC0BAz5LPcGtCGqHUXBAdgCWUE0rX6h6R/irtX3ajsc6ktZV3ZLeGaXxS3pRRLhhQg6xRpMkF3LFg5IJtiJDU/VoATVTJ+qALFvqSQSXSwZqs4qS6iNPC9mYPpHZpAScCTU1JNXGnFvxFT/yVtPc7KpKQCV+EBQcD/wAuAJBfK+UE7Ab8XtkrGW75BAmA0OJvrA0UL8QeUVL/ACpvbvZ4l3wJ8SXYVcMdHrXLCrSA807oAj9oAFasA1amhLcyyRR3giAioI8LEF8VfqL86Ghf6A4BcFqbIxKLgkuK4SLlgSLOcOJmY2/QHDNRVqi/PTW4IFNU1PhYAjLQsKKcIUHZrVId/FUXev8AZpWzHECxfMH+CDna9Wg0pwuqWSoYDdnBLFi+eR/drWJaRKq7OauWfV2odfc3fxgCU2YYJDABvpUSatQ3ydi2rEipIenDmQ3o9fvViSCYC5qWPP8AJf3ubuSvBJJ+B6ddCALKoaV+1cvVvaxbDJbOqxfR2a7WyxXDWoRZ3hFMpzQBm+wN3zrnqXoSS0JdWzxavl5EGpPrmVQEvsm3UYj89dcIdZmLOHy0+Pt7tESkVq2nua+zenIPbDNYs7vxtx4NrAMiZhJDuHozfJoYyNnZXs4/9QpkDha1Y1AQXdVck2NAH+1sxTUxxNRwehJAzZ/kiJHDcPkRlc2zYAtC+0paxqBhHI3bQsWy+xARCEsaC9fnLr1qzswsdHFuR9G6BrBZcsFwqga+Vnbln+KR0nZ8NQwPMu/3foQGlLd7Gv8ARHnXW1YHOZmJazA0OXrpbSGEpa39Hr5gQlB3LEPZ6Plz0pelawCUwOXHhPCuVfP1z1jmW4d7551H9cYPtKgrCU3Iq93qPOpB0rHEuUSxUGu171pyzHB4AqQysSbEW+YWnyiheKUrAWcs2FR/2SaHnfQ6uoSWDU9RpUudLGBTUnEQ18m6uMv7gBCehYCFS0y5jgoZ+6WXsV5G9CAzm8J7w3eU0wspIUlYo4CT4g4dqurEPEdSYfn7O4LpBB/SWLg+VbX5wMFaBicrSDSjqlszV/UmhHDkKBrsbvhWybZKWKhTJWkUBSoty8JJUMqc8Pe/9tE2auZQ4iVk1cpGEOa0xKDDgVnMxwmUAVTB9JGL6iAKXNeDucoJK2TESCQlnxWDF8Id6gAWHFmU8AgtFXCFYqigqKChFWa1bDCCFCsDXJpjFEgAuNaOLkGz0OhyDNzp4ACcPeKuEthAZy6gOdnHAVpgQpSmUSA7DQHSg5DyD3AUCqNiJIBsQDdxoM78W9YkVyKCjivG+p0vTiTVziYkoyAAHCn9e9G0BhgSsVr+fWXWQLIlOCCK5Gl66Xr5uNQ6eFShS2dvI8sz6nKimxLo+VADQZaWp9hoPEuoFzen3686cCQBZKKmg+PfXp8sWnxMNdPa93+x4k7kIoWy/IYfHpk0FUa040ILDj8OdCLQB9nqDxb+KmoNr6eQ7lpqLcOHGl+uEaRYgcGqz8GNDlXk7uYNLy4i3HrjzgJSQBhqkK4EYm9umGkbjNnScLBiRf4v5+kZAQeAumty58qNYv8AwIycksulgH9Q4Gt7Z0GdTqkgzMNaP6sojStH+XPhyeCEji1detfQCAjVSzU0yP5rZ/ahOTFjZyCa3oOHA9ZFzHWAHS7ClKNTgmls4KJQFEucnLOonO1HuTlaAWmSqtqavZ3oTrbkA2sB2hTimhpwc+l6+X7YfEtwRRxmKaegofaFUSywBZ3odXAI9Ul+DsIBJMvUu2bXp100dzpfhxsSM+AFX4avwpHRWAAbvbl8VYc1DIQaWMVi2Tcg4rz4Uo1ywYFkMVCppZrP6Fw/uTGlS3e9rccqZV9I6QhRSBkAzZYcqHXSwAAgs5T5VALuXds68x52BgFEyXTq2fNwDrXq8dbMGdWh5Ea8zSrac46SrxMA2Y1o1Ov4iQlbIwmKVZm9tB/qH8ragpLloSBgBIxOAKiwoB6nStWiC2/bxjVLlBmPiVkDWzUoXD2DnV4PvCaspwoLUGNT1CMk8XqSRwBJvG927uwgE2LB9WuW5DPSxYYg53fs2FKSXBsCQ7hV2ILuXer5M9y/JkFqtS/Tc7/mDI2fXE7ipajMCKf7NrXmTD0qSFcCxPCmfz5ZQEbLlnjxvX8/z6NMBXPjZmep06yjqdKsDnQD3b7+p88M0hyDSnu7O2pf0ygAzSGYXdgOF7O78b0OaaLJBLC/Clm9BYe2QaDbSli2hIPFjbh9OuR0DmlySADrUV1IbP8Acr7VuQA0oLOGckcsne7UN7ihvGKl1Ate3+tCW8uqwykihYAOLVsHzbo6k4SYQFJb9R+nJzb4HmNIDhEu+r1FX89aUNBbmzyQwFBRuNevsIBsssHxPQqP24nT7NkDDshDueLf03WXEgxsbAF6Pq1fXKMjsS6swyoQ7D15nz8hk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52" name="AutoShape 8" descr="data:image/jpeg;base64,/9j/4AAQSkZJRgABAQAAAQABAAD/2wCEAAkGBxQTEhUUExQWFRUXGBoYGRYXGBoaGxoYGBwaHBsYHh0YHCghGBslGxodITEhJSkrLi4uGB8zODMsNygtLisBCgoKBQUFDgUFDisZExkrKysrKysrKysrKysrKysrKysrKysrKysrKysrKysrKysrKysrKysrKysrKysrKysrK//AABEIAP8AxQMBIgACEQEDEQH/xAAcAAACAgMBAQAAAAAAAAAAAAADBAUGAAECBwj/xAA+EAABAgQDBQcDBAIBAwMFAAABAhEAAyExEkFRBAVhcfAGEyKBkaHBMrHRQlLh8QdiIxQzcpKy0jRDU3Oi/8QAFAEBAAAAAAAAAAAAAAAAAAAAAP/EABQRAQAAAAAAAAAAAAAAAAAAAAD/2gAMAwEAAhEDEQA/AH1yjcVFx1nGlLy9tR1lBWYkaVp7xwrPXX7QG5o9Xfy6zgKkhuV43tKtMriF1TDlYZiA5XM0P4H8cPi4TPtQaevP16puamtedNOHWnKAmayiWr7cKQGKW1PzAAoPoX9teveCFRLa5Z/bo+0SWx7qqMacRP6BTCK/URYFiGFecBEKQVEMMRuUpckl79W5F4YRsijXwpNaFQen+oc+US217pphUpSgXPdo8EsNqE1mmou4c+UCRuVakhI/402JAGJi9BQBGj1uWGUBFbXKRKSFTZiUuzCpvwvGtkmyllkmYoUtLUPdVOF9OMWjZuy0tAASkEsyibqLvVRq3+o0tHcvZUFakqWFlH6EJwJHAsAVHnAQg2EqLpRNYZqw5cr+cR8zbUJOFeJB0Wkh6nTjmfaPRdk2JxSWAP8AZLv/AOq0Re/twJmhgpCTV2DedAa8eiFRlsoEpUFV/SXvytlTlGKmvf2bKj0p5xHbw7OKku86XS5JKf8A3AC+Y1iLO+p0qigickaLCy2oUlzib9wPOAtCfQ68L+YgstXtp1b+oj9h3kienGiwLFJ+pJ/aoPemV2h2VThAGCsVrxtrdecctxr17RscXF6QG1nyq8Y4Brp1+YwG1+Xz5xokO3TQG65jlHMwMQ1c+veOsTU1jJaOnblAPSZhAs8ZCyOB9x8xkA+tbuPS8AmGpqDY/nkY2pbVBb38xrCcxd36vAdz5oPG3l11SApm/c29Hr17QEzH4c/f49I5BLnT349fDwBUhybU6p6npzHExNQbA04Px0/qF0z2NPa46tBJm1IScUyiUkEsKngx68ngLN2f3MlDTJv1FyP9UipObkt9+JiRTPSZhPhdKcTWCQcz5N1aqdo+1iUy0GacJWgLAR4sCVEkIqKnClOg+p6ARVdj7dTHwpTiWomileEBTEBRI8anupVAzJD1gPSTvDEk4cSlKYuBkbEEZXZVr1jU7fUmQlJUrEqrIR9ibP6CtSI8623tSsASULxTVnxkC6iQzg/SgXw1JcvUxLdnRLTMSTM7yao3cHFMS5KEvQCWDiUommKjuXC5S5E6cMU1Zky2DSpTYqswWtnLj9CAM3KonNi2ZCAEpADD6U5ZVa54+8AkyVBmqWIJ0fiTmRnwcmJjY91FnUS5rdoBHaErAJASOKibeTn0aEjLVN8IWr6f/tpwh9Qogv6xZVbvSaFz5n5gZ2GWLgfYemsBVpnZySXxmZNNR4luz6MKeQiH23/GEicxQZ0s/uSpJPCpD+45x6CQnQfeOTOAsR1rAeMb0/xttWxq77ZpnfYby1jAtSX+lwShZtoeBaOdh3kJiXCVJUKLSpwpKhdKg13+44ge0r2oGKj2s7Oice/k+GaAxDABaWLAvmMjlY0sFOl7QNfx7wyma4yERhSQSC4ILNYhrhj1Tzg0tbWyy66p6g/h9PmlDA/Y/AuOcblzgR/P4842sN/HtAbIr7MI7fCPWkcSxrHCjp+X/uANLbWNxymWTUtGQHUxbG9Oq/H4hcrz5gjlYx1MXq/r11paAbQqt/yevzAc6efl11xCpXH26brlHHeFJAH2+3X4jl3L5N6cuvxAEkjGoADxE++ugDGKx2524S9oSiWrElKUKcgGpDktYu4oaeRidnTcIUoMPCti7fpIBfLryofaLaTO2mYQ1ZhAFrUSDyFHgJkbx2Sf3UmeualKE/8AeSxOIgPi7wuQMLU+1ojb+7lKV3GM/tmlSCQ7i0t8CjxLtlEsjdC9mlFZRMSvC5X3ksApLhu7JCiHo/m7UjjZO0MhOziWZTTUF0LVLlzUl/8A9lQk3YlTZNaA63VNlIlKBAJPiXMoVBn8Mv8A2Id1A2USSPCIt/8Aj7Zlrmf9SQE4wUyZAA+kHE7tRDsVEfUo+lD3Ns/fqxTCooxVLBKXegaylHIetI9w/wAZbMFf8qmLeFAAACUDTOt3N2xZwF13du4gArNaHSp4C3rEiuawgcxTNp1nCs2c/OA3tG0tnCE7aneBbSoucg/XvCxQ1XcwDC55IsYWVNexvA6xynQv6fnlAGM1jnawHXQjE7QWI1ry+R/UKzFWqLNY6/wfaB489OPp7feArXajYgiaJgoJn1f+QPzQ8ydYhEAvS9f64Rbt/SyuQrMpL/BF+XvTSopVXq0AaWu2IenXVLw6lQ50rwpC0oZjXr+4IkWej568euEBsnLqkdSvU18o0Jd4IEten9QBpTn+8P3jIWxkxkArNWeQy4ceA+0K941xU5cocmjrQ69axHLW3q/L+IDmaSS9qP16dCOJc1uJe1c8xAykitICaAt7QBp8wBK3tgUWGbA2Fvj7xRpMhCppM1Xdy3fjWwoKk+XEi8XFUwG9QaGmt6dX84pO8wSzBhYD1Y6EmvlAeibBvubMliViG2IQzgqwzJThkgKV/wB2gyDgxVt+/wDThasCZspBN1JWVPW4mZUNljlpH7lRMX4Ugq/1cAVGT2JAIfnE3tez7W5SO+wkBLFZWACHdykNQ+8BCS9vY4AMQc4XDJCVZ4QTXg/q8e//AOO0CVsqElypTqL/ALrF63FmyaPFNk7PKl4FLwFcw4USgXUwupXDg8e6dmd393syEmi87Obt56nMu94CwzNooKtCqpovxja7Vo2XL+/aFQgnk/XXGAPg5en8wKdIPr5dfzBpaWDkH3jgqI166MAmtLZEdX9oGVV4nM9coPP2hiHvkK8/L+4jJ+2AUaxNrmAYWl3ZtacbZWjQQ5p5n7xzscwGzA3N/k+UHXNSQQ4Jsw18oCI7QD/gUxZm1/SQoil7GKdIW3xFs7QbOCihcVelWAu0VFNmOt4BtJoVCuo0goNKG8JJXxyhiS7hvPLoQDckevOOQp1YTbr1jpi1P4jEoc+V9OH9QHaQwow5/mMg2IC4FdYyAhVTqVfmfmFZs3hy8/59Y7mKoDbj1b+YUnKcdUbq0ANS8h1y6yhdar5VjskPm4y1HJuqQNYzal2gNLUW1xau96RM7i3Hu+QEDbj320zPEUETFJlpySQmxYPXQ2hTcX/1Ess+ElTalIcX4j4ie3RsmLZ5cxv+baVLmLLuUyx4mc6lIccWygHts7AbFtMsT9hPdq/ahfgUxtV8JvwtSKxJnTZCjIXNUojwgMCpLM5SFfTcV9Mns+4tnOxS17SuahAmqAEs0Bqya5lmyyF4rn+TdmKVjbpNBMKUzU6EAACtQkilLFuEBZ+zG55felTnEU+JRYqNQwJenIUtUvF9kIBF+Iy+YofZHF3SVkuVGp1amJx+l8uWkXPZ5rXBgCLuRcB/iIPeHalEs4JctcxT2TlzJDc+cP702lgSkXu/9x57vrtWZU0S5ckzF1YJoCS75EkXs+fOAnt6dpN5JRil7IM2AXitkcNy/lFS3h/knapbpXJIXZiBdqgEu3o4pC+8e1W8hLK+7RLAJBSfEoDIklYDE0oLhog9v2vbJ2zmfPmFJKmSlkJSpKb5O75k5G8A2e3e2LA8CEhqnU1Y1zz8os/Zzei9pAKwnENB6kC/O9Xij7LsK1pCgMXEAiuYIFejHsfYncKZezJJBBIxGxIJYPbpoCjdo+1MyRNwShjZyoWFx4bXoK5PnCaO2k5btKUFEgAAJmAkA0ajB8yDQnSF+3O6JkjeBlpIwTAlSFEUAW4b1Bzu0QErZNq7woGJCg4IAYHIMDVT0roQYC3TO0e0JAM2UpKVFlEhLsSoZNUO1RrXVpcsD/atDCUjeq1qOyzCJiU2X+rwkpuKO49xd6MhTgfbj1lAdohmShxy6aFQX18/vDUhb8r/AM8/zANSqZ9dfMdocWHkdPOB5GvwK/b+IKMi/p85jWAM9H+WjIw825vG4CrrXxf5haYnU61eka2pTFwf41hVM0kkFoAxSDUVHOOTM00jUtuY0gS01pcfn+oB/ck8S9okzP0hYKn0cA849D2ApYpQyWlHDwYtTgNOUeVpJFsuvSLpueYudIBkuqfJfFLdzMQqh50902oICr7z3LPXNVjWVplrdKXJAAJNRrxD1Bi99od0pXuwYyCSlMxRBzdJCh5+tYBuDd0vCtOHaJalF8M1BwA8CA4yzpC0yROExWyTEkSZuzzQBQlGAgJULguVMOOjQDPY3bEqkpQm48NDckAmujlvIjKLYlXnwGotHjPZnemDaUgEDEcIToCoAZAFQj2HZp6b/L8/f7QDXdFSSDUcerwnL2RCC0tOVfCPQk/mJBO3JDcYGvapbEgmpyob8rQEDt+0TEEBGBLk5gtS7FPvxziv7w2OatZqhR+kJCQokvUVAbm7cjFsnpBPBzmbcucO7p2JCasz1fM1v6v6wCm5uzMuTswBSMai5Vc8n0D+8ObnXgXg/Spx11rEnNmpZsv4iMlpGPELZcP5gKz/AJK3WVKkLAKinGgjExILENUAl4hkSF4SBMQEu2FUoYhlhcuSDF47ZJOBCi5CSCQdFAivLXjFfSxAKgzU9XoKMzwFU2vZEpmeBKiaFS2IBcghhalaxgch86A/iJreU1Gdga2p+NYhkrc+vvAd4tYakM3EtXnpz48YVWmsHCevmAcQQXGbDrnBkHT7+jQogP8AmGUVA1FngDd6IyBgA3LRuAqu0oekJzBYCJHaQ1MSVDIh/dxT7xHrLl7Vr0erQHKnYn30jgKc8YybNs3Pm/xpAlKrTTq8AfA3pz6/iG9g3iuTMC0EhQ09/L8QkFuCbE9Pzjo21by6/mA9P2HtvImJ/wCdYkqFyogJrS5pn6VygO/tt2dEiZMlzhMmEMgS1pKiaMAxdmr6lo8v2iqFCv0m3Vo67O7N3c9Uxg6ZK1C1yAAa0zvxgENklqlrCiRiJKnIL0oKfpdlegj2Hd21lclC6F3cizu3LX2jzzaJKZg71gGcHUsCHw4tMJOldaWvcm0jughKnCC3GzgA1BNbc7M0BNLnKL5O1so2hbUfQesC70WcVIbjy1zh/YNnCvE9n8+qesAXY5QDKIfLy4+8E2reLKZPLy0AHCO9umYUgAVNAOJg27d0MkmYfEsM1KeeZ/MAYKQKGvPnpHE6Sn6kGmYpHnnb/cm2TZgQgrSgMBgcJUC7kqeh4HlEfKlzt2IVM/6vGH8cg4lKYsMQU3ha1aEiA9V3/JRNk4FlnSQSLhxcaEfiPO9i2lYC5c2i0FlM2E/7A5pNxzOYMVkdop20TEplqIM1QALEJDlnJy4t6RYZu6FbOarK1GuI0L0B5B7DjrAcbcrEptTfR6EnyHvC8tyOI+0anzgVJQGvjJ0wAgAAXqWggSxHCx6yaAKgZZwYS6DSNylBueX3gspOtXHqIDhCWyg4FBrrr+I6Z+EYLtAbCuNeAfleMjCRnGQFQmKu/X55QGYQzEddW5wxMlEGz+tYWmyuh119wXmTKv8Aal7x0ihPLj6j+Y5mANSsbQW1fr7wGTeFo6xk2a/CBnUZfPXzG0ryFbQGLl+FQDuxZn6P8xNnZsMsTGc92UswqnDxoC4y1F2iK2QgrT8tQGmdIum1yh3SVgfoAcGwLFxlb7mApO71qMl7qmJwol0sCGXehoQNcMSu4SpKl0BwpUtQyVg8IersHBJ0Um9Yhez+znu+8UQAFhy7BKUvXzUGA1AzpEnM2p0ImLOHvEFlAfVhASocFFKzxJrkTAWTGsYMK/CQ6QAApRBLKbJKshokmLDujeAKcLXLj5+3TiPOp3ahCyP0Kwi5ACsJLMTkS17AGl4uW75uCSFKskKU4GIHCaKSdSbNcnjATM/ectJdYJU5AD3IBtk9Hjc3esxRUElIKQS1STT6cgkvQ+UeSby7VLC0zGxF2QhTFIRgYtRi5LvxGka2HtJtYTi7skqIUVqBIqXyoAD7CrtAXze217Yv6SlJSCos2EUBHF/EA5oS+kQ/aOQkbKUzFnvClRU4q4x4n/d4kk0/cBEBtvaPaSkpODxUxFVbg1D1Y20MR21b4mzCRRTjD/3XJBw0ANbpJqP1HWoTG07vEtcgAuyQyx9K8wxBLOWHDFW0XCfvDvAkL+lQCVKY+EFsL6F7nLyjznee9zhZKEpAAqS6iaV0ph5s3mfd2+xNUpMxeEYMIJIqquvlTOAd3dsxK1uzpJSOOZobm3qNYmE8IQ3TLdJUC4UtwD+lkpcOOVfmJLA/zzzgG0JpXz4wzKIa/wDELS6j5+OcMyg/GnXnAGA/d108YpDhz6xrKNy10tAcmUFdH4jI7S2rez+kZAU+YqF1l3ccP4h1UoceVx7RwqUCSNM9Pa1feAQVwtGpifLWCzEfzwbPhAJga3l11aAEUtavVucbTl03XXElSNI2EXqB1/UAXd6XmJ4kVZ9LtePQd4SsUpIIFDYh6DKt6A+kRnZ7s/h2dE+YDimLaWHZkBKnUQKkEsw4HWLNPl5G3LJmbrhAeJI2qYmbNlgAGpAzCkh76EGobIQff+3usypRUUpLhleEKZROHk5FLscoD2u2LuNpWHLEBtWoHu5LhtaRCSlKCgzE2FP3Up5EQHS1qK8S/EXrRncWLaj5i/q3uuds2FilaAEulXhwnwuRcGljelniiplqQQopZvFZxQ0dxYN5xcNybZJWhZEvCSAmbLJphOYDVSWS4OiTAL7JsKVzMCwJZmISFEEEJOEqU2QZKFVemIZAvbJGwMhsIIYMxJAYYSpSllgmh/Smyiwirbo2sqWuZMaWlTltQ4dKWq5oimtbRc9tnmQB3gxlz4QnFUeJLPYkFtKVqaAjvRQlJ/5tnYYcWKW9jTE12YXpaIGVO2VPi7zCAaOAXer8LZF/eLxK3gtUteJIJxIw1JDsCHpQAgvySdHrO9FylAzfCApBQZZAGJcwKZ9CnES9hXSAhNvk94pS5CVLlpCnmqT4C1VBD87gvWIUoZUspAC7ggVFQ5PIdPFqn7y7gyyZmNkJQSD4gpsQKgaP4g9nBiB7PbOqZPQcL4EqmKCrJwkAgtnkAdUwFm3PIwygHq6lcwsuK5lmB40tEg1fONIZqN5a6VjscD18isARJ0tnB0AUZ8qH56yhfDo/nB5ZgGxwzjQHlp11944xRshrV64wBCniRGR2qWWDP9vtGQFWnCrEX9xn/BhfFWl8ieXKHJklnBLU4MerQutI/wBiAfUfBb+IBSaB/fXXrC+B3F2GXP3H8Q3NLOM2cU694AZbFx6EX1HX5gAS5Zy64xxPcNhAxqUEpBFMRIrTKvuIOrCkYiQADzyNOeXrEPJ3l/yBdKKC0j9pBBHqwrzgPpE7rBkpQlgZaUhHDCGb4iCKaMwChYHIj7CsWLszvFO0yJc1BooOHDEGzHkXEE3tunGCuX9bW1084DxT/J27w6ZjUJwmniAodWLGx4to3nE3ZFIBx3y9b/PmI9337u8LQpE0FqOQQCk1b6hSlOAPlHmW+dyrQVpWsKJIKS4qf9nZgz14aQFfl7UVgJLhjVnoPCE0AsAkU/1EERtIQJiQHIBZVXemgB+nyp6x00KSSgOKi16f31SNTPCL1chxnq7+VGgLFJWmaELxqTiATOUoABOFQLkirOzEVc84vW5NuTtEpRmqTiBdx9RAHiUWpiYXtQNHm269qSiWuUSHUSoVuoIWlAs1FHE1HoMolZO8O4xSgnxEDFMUCHSBi8IDMGJ//nMCAu+xbaiZiCU4UJTYYrEFS1EtVZAIyuIqfa3YCud4Se6RLTowcHShqTW7FUKye0CpKEhJc4ipaSxxABIAOY8GIE0bCORZ2LbcRWlJOJ3YnE5SSUp8Vg5b10MAgtIZCF2OLGCMyGBpwSHbJzFg7ObIiXKPdLxpWanPwuGexSCT56wntOxiYrAmqcX16I+l60BIAVr6vEzsmzhCUgBkix5X5F7wBgIOgtG0pcD0vfr7RuWivDX8/mAIwaDS0OKB+PzAgkGlvt1+IPLFIDrDnl9o3KSb+UcpSc4OgGvP0P4gCsQzEjrlGQVyeYuWFfWMgKmUOaU9fzzhaanK2fpfrXyhiftPCl/465xC7ZvIGiBVnBo1NNbwHU9AALnWvD8e0JTNuApc29uvWEdsmqLuSQWYDiWjUtiGo5HnTPjnSAHvHaFLYkgBvp0tk9aG/DJoVRwyFH1GXEi1NOLRIzZRMtJdr10oQo8K/a0IyZNX86Gljaj3OlSDmQID0j/D3aQyNoOyzSRKm1S9MC6WB/QoEDmx1b3ZJcfiPkNKSGYFr0JOYrSxJq7ZCoy99/xZ22/6uWJE8gz0Jor/APIgWVz1yLUgLVvncyJ6S/hX+4VB5jOPMO0m4puzYgpAIJ8KinE51StnSWeiuMeyqHXGA7SgEFJSFAhiDUEfMB8v713TiclOEhwHe9SASTx4fMRczdZQbOSKuHoeV9XHrHvnaHsJLmpKpfgVcPYtlp5mtc7R53vnsrtEsHGilgpgQ2VWp7QFA2mQC5AKdam4YhgS9NDfXQe8VqWErWXUGHMBKQDQtkPaJuZs4TRRBILENm+XH0tG5G7FzyMEskDMuEDgVWF/PjAVqWVjVnLh2c2yz8TeflFk7MSpinKbEHErE+FJalMyHOrPbOekboRswxUM1j4yzIBocIIdnLYr1YM9YzsztBTNmSSwPeLb/wAkqqOD/wAQFn2fYpctDJAcviUwJYkMM9ASP5gqUaBtfhutI5WK0FdBnw60jvStWy0gCJGROb+UGT8QNHi/vqhgwTlSsBiEsS0ETLsReBefnBUHUD8cfSA7zfW44+X3gzQIED8QfGmAKiXQH6n0BLc6RkDQrC9TXMEB/aMgKPtyyXfCBYgZOGf+oROzPYMGIGgpyqYmjIZwaFiCWzIycUpAp0lwU0qHDUbhyvAV+ZsjjUNWxv8Ac8I5TIw88jR+B45HziaVIYNUHUZEVtoDwhNaXDHy56dfEAvsyEkKQRcYg7N/sB9xzNsoufJCSxDlnu37iSaeJIAAa1/KRnpIYhyxcHU1DF9RTzOkCnKxAlIoyai4ctXgCAOcAtLoVPb5e7sWq16gt4RRi7s21UmalaThmIUC4UQSXoSCavQM6rmgjlcsYgUu4zowSaO5sk2cM9IaTKZKtGszO1XIB8IZ6aEuXIgPfOxXapG1yQpTd4mi0jI0YsagHrKLGmc/9/jqkfNfZjeqtm2hC5ZOYYkhKgWyYC71uPFlHuO4N6p2qV3skg5LQD4kHQi/I5iAnZx84R2gYmTZy3Lna0b76gBYtnb36vEdvTaCmWpT+JQKUOczc60HuRAUneipEyYopkS2cgqIBUrJzlYPZ+MLz5zBgwADBrBrW+IcOx0dx7AFrUFfeI3bCySz3Yak5JGZMBFzhjmeOoT4luDhCUjEpXJgb68Iom795GXP74B/EVsbHE5alvq984s/aWZ3UgosqYwUbkBTOgnUkAnRm1BqGzqf0yqW0fmddM3gPR92b2lT/pISvNCjfJkmyq6Vh0SiDxF+tY80lTvCk50Te4IpQ6MkdAizbu7TK8IWygLAULHIGrtkGs9mOELhKIz/ABHQ5wlI3gmYHQb5G9POujhwWOkGTNBp11eALiNqUjYduUaTQaR0OFdYDDSog0lObP1pHUlIIt7dPHaVNWA6LFnD8mjIwOLEJfKjeTxkBDbWhgdB765XpfnCS0uDkTYH7ff0h5ag2E/ahH5f7wriw1JJD16t5wCypZoCCS1ikMG89eGXoPatn0Fc6irFwa5xJSgb5h3L3Ib0LH7QttEtnoFCvkDlARE6XiGJqiludObxDbTKMtTiiVEjVlEWbJwH0p6WlMmhzfzbhTy6EJT5IW4VVP2OXm4vesBEyNimLqmWpeqkIJAJryB4qa4YQ1s+wzB9SQKMATd83eppqIf2SZPMsIM5SQLYUSxk9Tg945nbhkrYzO8WdVTFl/eldICNXKSlYZSFGpocRAetRRnI0rQCkSPZTtHM2Dae+QHCvDMl/vS5Jz+qlDqdHhJWwypGLugyiljV3Q9amgxOw5DWiMwBQfNVQBZvC4AuKPyH7bAPqHdG8JO1yUTpKgqWsO3HMHQjSN7VutEwjEm3PO+dI8D/AMfdr17DPLgqlLI71CXsGT3gb9QNBqBexj6E2TbJc2WmahQVLUkKSsGhSQ4L6NAVXem6pYlqVWi8IDvS45eURq91pTKKm8SyyVOcTXJfMk18miw7GkTkzA4AXMxUNkpueH8iIjtIs4gQyEy/+2sWcXQrgoWOvuHiPbym0iWMgVKBNHJ+oH9pc6kOryrg9XPnxDE3z5nKJje209/Pnzi4K1UGWEC5ANAWJJ0s7wl3GQq2drjiGoa82gASF2zADGxYaU6zhvZVE5/SXP8APFmD0FhdnAhLBL5ij0oXJqWFiK3FGuWPsgTiY58M3qcNrVpo3EBJbFPLpL1FmNavm2nkWBAZhFh3XvP9Mx7/AFhq8wPuPeIGQkAnNqkgmlaixuS7/wDyIg4Nfi1TfVtGrlcEYguezzQag+lny/EMDw1bw5jg/VfKKvu7alJWK0JtlQadfJsmxbaFJ8dOvxAMSi1RbQ+UdG7hv75xtmPVRA8TGlYAoMbjMJNRQdUjICD2tDl/MM1/7jESB9RHE8teuELpmOa550YG/wBxb7QTvCmXTNwda0NxWnVnAQnsaF/v7/OuVoIUvm4Ici3naoiOlLfN6X4/P3teHJc3wh6lyw51o3MUpyOYdMA4HT28oCvZdR6UL8s9HbKGQaUSzMRyOh8vV4ETfNyS4of75fiAXNKEs+dutfWNIJSoFRDWKqZUscxQwRSQrE2VQ7UHllThYWqICU4szbOtcjALbykKJ+k3CkqDWyqzEOL9GGbD4iFG7EVdgC+XCpt4GUxEWKUsywod33kpZGKXV0AtiMtjQhnwgP8AaOdo3ciZimbOpWBwxLC5+kBwaFiRQlgCC0BAz5LPcGtCGqHUXBAdgCWUE0rX6h6R/irtX3ajsc6ktZV3ZLeGaXxS3pRRLhhQg6xRpMkF3LFg5IJtiJDU/VoATVTJ+qALFvqSQSXSwZqs4qS6iNPC9mYPpHZpAScCTU1JNXGnFvxFT/yVtPc7KpKQCV+EBQcD/wAuAJBfK+UE7Ab8XtkrGW75BAmA0OJvrA0UL8QeUVL/ACpvbvZ4l3wJ8SXYVcMdHrXLCrSA807oAj9oAFasA1amhLcyyRR3giAioI8LEF8VfqL86Ghf6A4BcFqbIxKLgkuK4SLlgSLOcOJmY2/QHDNRVqi/PTW4IFNU1PhYAjLQsKKcIUHZrVId/FUXev8AZpWzHECxfMH+CDna9Wg0pwuqWSoYDdnBLFi+eR/drWJaRKq7OauWfV2odfc3fxgCU2YYJDABvpUSatQ3ydi2rEipIenDmQ3o9fvViSCYC5qWPP8AJf3ubuSvBJJ+B6ddCALKoaV+1cvVvaxbDJbOqxfR2a7WyxXDWoRZ3hFMpzQBm+wN3zrnqXoSS0JdWzxavl5EGpPrmVQEvsm3UYj89dcIdZmLOHy0+Pt7tESkVq2nua+zenIPbDNYs7vxtx4NrAMiZhJDuHozfJoYyNnZXs4/9QpkDha1Y1AQXdVck2NAH+1sxTUxxNRwehJAzZ/kiJHDcPkRlc2zYAtC+0paxqBhHI3bQsWy+xARCEsaC9fnLr1qzswsdHFuR9G6BrBZcsFwqga+Vnbln+KR0nZ8NQwPMu/3foQGlLd7Gv8ARHnXW1YHOZmJazA0OXrpbSGEpa39Hr5gQlB3LEPZ6Plz0pelawCUwOXHhPCuVfP1z1jmW4d7551H9cYPtKgrCU3Iq93qPOpB0rHEuUSxUGu171pyzHB4AqQysSbEW+YWnyiheKUrAWcs2FR/2SaHnfQ6uoSWDU9RpUudLGBTUnEQ18m6uMv7gBCehYCFS0y5jgoZ+6WXsV5G9CAzm8J7w3eU0wspIUlYo4CT4g4dqurEPEdSYfn7O4LpBB/SWLg+VbX5wMFaBicrSDSjqlszV/UmhHDkKBrsbvhWybZKWKhTJWkUBSoty8JJUMqc8Pe/9tE2auZQ4iVk1cpGEOa0xKDDgVnMxwmUAVTB9JGL6iAKXNeDucoJK2TESCQlnxWDF8Id6gAWHFmU8AgtFXCFYqigqKChFWa1bDCCFCsDXJpjFEgAuNaOLkGz0OhyDNzp4ACcPeKuEthAZy6gOdnHAVpgQpSmUSA7DQHSg5DyD3AUCqNiJIBsQDdxoM78W9YkVyKCjivG+p0vTiTVziYkoyAAHCn9e9G0BhgSsVr+fWXWQLIlOCCK5Gl66Xr5uNQ6eFShS2dvI8sz6nKimxLo+VADQZaWp9hoPEuoFzen3686cCQBZKKmg+PfXp8sWnxMNdPa93+x4k7kIoWy/IYfHpk0FUa040ILDj8OdCLQB9nqDxb+KmoNr6eQ7lpqLcOHGl+uEaRYgcGqz8GNDlXk7uYNLy4i3HrjzgJSQBhqkK4EYm9umGkbjNnScLBiRf4v5+kZAQeAumty58qNYv8AwIycksulgH9Q4Gt7Z0GdTqkgzMNaP6sojStH+XPhyeCEji1detfQCAjVSzU0yP5rZ/ahOTFjZyCa3oOHA9ZFzHWAHS7ClKNTgmls4KJQFEucnLOonO1HuTlaAWmSqtqavZ3oTrbkA2sB2hTimhpwc+l6+X7YfEtwRRxmKaegofaFUSywBZ3odXAI9Ul+DsIBJMvUu2bXp100dzpfhxsSM+AFX4avwpHRWAAbvbl8VYc1DIQaWMVi2Tcg4rz4Uo1ywYFkMVCppZrP6Fw/uTGlS3e9rccqZV9I6QhRSBkAzZYcqHXSwAAgs5T5VALuXds68x52BgFEyXTq2fNwDrXq8dbMGdWh5Ea8zSrac46SrxMA2Y1o1Ov4iQlbIwmKVZm9tB/qH8ragpLloSBgBIxOAKiwoB6nStWiC2/bxjVLlBmPiVkDWzUoXD2DnV4PvCaspwoLUGNT1CMk8XqSRwBJvG927uwgE2LB9WuW5DPSxYYg53fs2FKSXBsCQ7hV2ILuXer5M9y/JkFqtS/Tc7/mDI2fXE7ipajMCKf7NrXmTD0qSFcCxPCmfz5ZQEbLlnjxvX8/z6NMBXPjZmep06yjqdKsDnQD3b7+p88M0hyDSnu7O2pf0ygAzSGYXdgOF7O78b0OaaLJBLC/Clm9BYe2QaDbSli2hIPFjbh9OuR0DmlySADrUV1IbP8Acr7VuQA0oLOGckcsne7UN7ihvGKl1Ate3+tCW8uqwykihYAOLVsHzbo6k4SYQFJb9R+nJzb4HmNIDhEu+r1FX89aUNBbmzyQwFBRuNevsIBsssHxPQqP24nT7NkDDshDueLf03WXEgxsbAF6Pq1fXKMjsS6swyoQ7D15nz8hk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54" name="AutoShape 10" descr="data:image/jpeg;base64,/9j/4AAQSkZJRgABAQAAAQABAAD/2wCEAAkGBxQTEhUUExQWFRUXGBoYGRYXGBoaGxoYGBwaHBsYHh0YHCghGBslGxodITEhJSkrLi4uGB8zODMsNygtLisBCgoKBQUFDgUFDisZExkrKysrKysrKysrKysrKysrKysrKysrKysrKysrKysrKysrKysrKysrKysrKysrKysrK//AABEIAP8AxQMBIgACEQEDEQH/xAAcAAACAgMBAQAAAAAAAAAAAAADBAUGAAECBwj/xAA+EAABAgQDBQcDBAIBAwMFAAABAhEAAyExEkFRBAVhcfAGEyKBkaHBMrHRQlLh8QdiIxQzcpKy0jRDU3Oi/8QAFAEBAAAAAAAAAAAAAAAAAAAAAP/EABQRAQAAAAAAAAAAAAAAAAAAAAD/2gAMAwEAAhEDEQA/AH1yjcVFx1nGlLy9tR1lBWYkaVp7xwrPXX7QG5o9Xfy6zgKkhuV43tKtMriF1TDlYZiA5XM0P4H8cPi4TPtQaevP16puamtedNOHWnKAmayiWr7cKQGKW1PzAAoPoX9teveCFRLa5Z/bo+0SWx7qqMacRP6BTCK/URYFiGFecBEKQVEMMRuUpckl79W5F4YRsijXwpNaFQen+oc+US217pphUpSgXPdo8EsNqE1mmou4c+UCRuVakhI/402JAGJi9BQBGj1uWGUBFbXKRKSFTZiUuzCpvwvGtkmyllkmYoUtLUPdVOF9OMWjZuy0tAASkEsyibqLvVRq3+o0tHcvZUFakqWFlH6EJwJHAsAVHnAQg2EqLpRNYZqw5cr+cR8zbUJOFeJB0Wkh6nTjmfaPRdk2JxSWAP8AZLv/AOq0Re/twJmhgpCTV2DedAa8eiFRlsoEpUFV/SXvytlTlGKmvf2bKj0p5xHbw7OKku86XS5JKf8A3AC+Y1iLO+p0qigickaLCy2oUlzib9wPOAtCfQ68L+YgstXtp1b+oj9h3kienGiwLFJ+pJ/aoPemV2h2VThAGCsVrxtrdecctxr17RscXF6QG1nyq8Y4Brp1+YwG1+Xz5xokO3TQG65jlHMwMQ1c+veOsTU1jJaOnblAPSZhAs8ZCyOB9x8xkA+tbuPS8AmGpqDY/nkY2pbVBb38xrCcxd36vAdz5oPG3l11SApm/c29Hr17QEzH4c/f49I5BLnT349fDwBUhybU6p6npzHExNQbA04Px0/qF0z2NPa46tBJm1IScUyiUkEsKngx68ngLN2f3MlDTJv1FyP9UipObkt9+JiRTPSZhPhdKcTWCQcz5N1aqdo+1iUy0GacJWgLAR4sCVEkIqKnClOg+p6ARVdj7dTHwpTiWomileEBTEBRI8anupVAzJD1gPSTvDEk4cSlKYuBkbEEZXZVr1jU7fUmQlJUrEqrIR9ibP6CtSI8623tSsASULxTVnxkC6iQzg/SgXw1JcvUxLdnRLTMSTM7yao3cHFMS5KEvQCWDiUommKjuXC5S5E6cMU1Zky2DSpTYqswWtnLj9CAM3KonNi2ZCAEpADD6U5ZVa54+8AkyVBmqWIJ0fiTmRnwcmJjY91FnUS5rdoBHaErAJASOKibeTn0aEjLVN8IWr6f/tpwh9Qogv6xZVbvSaFz5n5gZ2GWLgfYemsBVpnZySXxmZNNR4luz6MKeQiH23/GEicxQZ0s/uSpJPCpD+45x6CQnQfeOTOAsR1rAeMb0/xttWxq77ZpnfYby1jAtSX+lwShZtoeBaOdh3kJiXCVJUKLSpwpKhdKg13+44ge0r2oGKj2s7Oice/k+GaAxDABaWLAvmMjlY0sFOl7QNfx7wyma4yERhSQSC4ILNYhrhj1Tzg0tbWyy66p6g/h9PmlDA/Y/AuOcblzgR/P4842sN/HtAbIr7MI7fCPWkcSxrHCjp+X/uANLbWNxymWTUtGQHUxbG9Oq/H4hcrz5gjlYx1MXq/r11paAbQqt/yevzAc6efl11xCpXH26brlHHeFJAH2+3X4jl3L5N6cuvxAEkjGoADxE++ugDGKx2524S9oSiWrElKUKcgGpDktYu4oaeRidnTcIUoMPCti7fpIBfLryofaLaTO2mYQ1ZhAFrUSDyFHgJkbx2Sf3UmeualKE/8AeSxOIgPi7wuQMLU+1ojb+7lKV3GM/tmlSCQ7i0t8CjxLtlEsjdC9mlFZRMSvC5X3ksApLhu7JCiHo/m7UjjZO0MhOziWZTTUF0LVLlzUl/8A9lQk3YlTZNaA63VNlIlKBAJPiXMoVBn8Mv8A2Id1A2USSPCIt/8Aj7Zlrmf9SQE4wUyZAA+kHE7tRDsVEfUo+lD3Ns/fqxTCooxVLBKXegaylHIetI9w/wAZbMFf8qmLeFAAACUDTOt3N2xZwF13du4gArNaHSp4C3rEiuawgcxTNp1nCs2c/OA3tG0tnCE7aneBbSoucg/XvCxQ1XcwDC55IsYWVNexvA6xynQv6fnlAGM1jnawHXQjE7QWI1ry+R/UKzFWqLNY6/wfaB489OPp7feArXajYgiaJgoJn1f+QPzQ8ydYhEAvS9f64Rbt/SyuQrMpL/BF+XvTSopVXq0AaWu2IenXVLw6lQ50rwpC0oZjXr+4IkWej568euEBsnLqkdSvU18o0Jd4IEten9QBpTn+8P3jIWxkxkArNWeQy4ceA+0K941xU5cocmjrQ69axHLW3q/L+IDmaSS9qP16dCOJc1uJe1c8xAykitICaAt7QBp8wBK3tgUWGbA2Fvj7xRpMhCppM1Xdy3fjWwoKk+XEi8XFUwG9QaGmt6dX84pO8wSzBhYD1Y6EmvlAeibBvubMliViG2IQzgqwzJThkgKV/wB2gyDgxVt+/wDThasCZspBN1JWVPW4mZUNljlpH7lRMX4Ugq/1cAVGT2JAIfnE3tez7W5SO+wkBLFZWACHdykNQ+8BCS9vY4AMQc4XDJCVZ4QTXg/q8e//AOO0CVsqElypTqL/ALrF63FmyaPFNk7PKl4FLwFcw4USgXUwupXDg8e6dmd393syEmi87Obt56nMu94CwzNooKtCqpovxja7Vo2XL+/aFQgnk/XXGAPg5en8wKdIPr5dfzBpaWDkH3jgqI166MAmtLZEdX9oGVV4nM9coPP2hiHvkK8/L+4jJ+2AUaxNrmAYWl3ZtacbZWjQQ5p5n7xzscwGzA3N/k+UHXNSQQ4Jsw18oCI7QD/gUxZm1/SQoil7GKdIW3xFs7QbOCihcVelWAu0VFNmOt4BtJoVCuo0goNKG8JJXxyhiS7hvPLoQDckevOOQp1YTbr1jpi1P4jEoc+V9OH9QHaQwow5/mMg2IC4FdYyAhVTqVfmfmFZs3hy8/59Y7mKoDbj1b+YUnKcdUbq0ANS8h1y6yhdar5VjskPm4y1HJuqQNYzal2gNLUW1xau96RM7i3Hu+QEDbj320zPEUETFJlpySQmxYPXQ2hTcX/1Ess+ElTalIcX4j4ie3RsmLZ5cxv+baVLmLLuUyx4mc6lIccWygHts7AbFtMsT9hPdq/ahfgUxtV8JvwtSKxJnTZCjIXNUojwgMCpLM5SFfTcV9Mns+4tnOxS17SuahAmqAEs0Bqya5lmyyF4rn+TdmKVjbpNBMKUzU6EAACtQkilLFuEBZ+zG55felTnEU+JRYqNQwJenIUtUvF9kIBF+Iy+YofZHF3SVkuVGp1amJx+l8uWkXPZ5rXBgCLuRcB/iIPeHalEs4JctcxT2TlzJDc+cP702lgSkXu/9x57vrtWZU0S5ckzF1YJoCS75EkXs+fOAnt6dpN5JRil7IM2AXitkcNy/lFS3h/knapbpXJIXZiBdqgEu3o4pC+8e1W8hLK+7RLAJBSfEoDIklYDE0oLhog9v2vbJ2zmfPmFJKmSlkJSpKb5O75k5G8A2e3e2LA8CEhqnU1Y1zz8os/Zzei9pAKwnENB6kC/O9Xij7LsK1pCgMXEAiuYIFejHsfYncKZezJJBBIxGxIJYPbpoCjdo+1MyRNwShjZyoWFx4bXoK5PnCaO2k5btKUFEgAAJmAkA0ajB8yDQnSF+3O6JkjeBlpIwTAlSFEUAW4b1Bzu0QErZNq7woGJCg4IAYHIMDVT0roQYC3TO0e0JAM2UpKVFlEhLsSoZNUO1RrXVpcsD/atDCUjeq1qOyzCJiU2X+rwkpuKO49xd6MhTgfbj1lAdohmShxy6aFQX18/vDUhb8r/AM8/zANSqZ9dfMdocWHkdPOB5GvwK/b+IKMi/p85jWAM9H+WjIw825vG4CrrXxf5haYnU61eka2pTFwf41hVM0kkFoAxSDUVHOOTM00jUtuY0gS01pcfn+oB/ck8S9okzP0hYKn0cA849D2ApYpQyWlHDwYtTgNOUeVpJFsuvSLpueYudIBkuqfJfFLdzMQqh50902oICr7z3LPXNVjWVplrdKXJAAJNRrxD1Bi99od0pXuwYyCSlMxRBzdJCh5+tYBuDd0vCtOHaJalF8M1BwA8CA4yzpC0yROExWyTEkSZuzzQBQlGAgJULguVMOOjQDPY3bEqkpQm48NDckAmujlvIjKLYlXnwGotHjPZnemDaUgEDEcIToCoAZAFQj2HZp6b/L8/f7QDXdFSSDUcerwnL2RCC0tOVfCPQk/mJBO3JDcYGvapbEgmpyob8rQEDt+0TEEBGBLk5gtS7FPvxziv7w2OatZqhR+kJCQokvUVAbm7cjFsnpBPBzmbcucO7p2JCasz1fM1v6v6wCm5uzMuTswBSMai5Vc8n0D+8ObnXgXg/Spx11rEnNmpZsv4iMlpGPELZcP5gKz/AJK3WVKkLAKinGgjExILENUAl4hkSF4SBMQEu2FUoYhlhcuSDF47ZJOBCi5CSCQdFAivLXjFfSxAKgzU9XoKMzwFU2vZEpmeBKiaFS2IBcghhalaxgch86A/iJreU1Gdga2p+NYhkrc+vvAd4tYakM3EtXnpz48YVWmsHCevmAcQQXGbDrnBkHT7+jQogP8AmGUVA1FngDd6IyBgA3LRuAqu0oekJzBYCJHaQ1MSVDIh/dxT7xHrLl7Vr0erQHKnYn30jgKc8YybNs3Pm/xpAlKrTTq8AfA3pz6/iG9g3iuTMC0EhQ09/L8QkFuCbE9Pzjo21by6/mA9P2HtvImJ/wCdYkqFyogJrS5pn6VygO/tt2dEiZMlzhMmEMgS1pKiaMAxdmr6lo8v2iqFCv0m3Vo67O7N3c9Uxg6ZK1C1yAAa0zvxgENklqlrCiRiJKnIL0oKfpdlegj2Hd21lclC6F3cizu3LX2jzzaJKZg71gGcHUsCHw4tMJOldaWvcm0jughKnCC3GzgA1BNbc7M0BNLnKL5O1so2hbUfQesC70WcVIbjy1zh/YNnCvE9n8+qesAXY5QDKIfLy4+8E2reLKZPLy0AHCO9umYUgAVNAOJg27d0MkmYfEsM1KeeZ/MAYKQKGvPnpHE6Sn6kGmYpHnnb/cm2TZgQgrSgMBgcJUC7kqeh4HlEfKlzt2IVM/6vGH8cg4lKYsMQU3ha1aEiA9V3/JRNk4FlnSQSLhxcaEfiPO9i2lYC5c2i0FlM2E/7A5pNxzOYMVkdop20TEplqIM1QALEJDlnJy4t6RYZu6FbOarK1GuI0L0B5B7DjrAcbcrEptTfR6EnyHvC8tyOI+0anzgVJQGvjJ0wAgAAXqWggSxHCx6yaAKgZZwYS6DSNylBueX3gspOtXHqIDhCWyg4FBrrr+I6Z+EYLtAbCuNeAfleMjCRnGQFQmKu/X55QGYQzEddW5wxMlEGz+tYWmyuh119wXmTKv8Aal7x0ihPLj6j+Y5mANSsbQW1fr7wGTeFo6xk2a/CBnUZfPXzG0ryFbQGLl+FQDuxZn6P8xNnZsMsTGc92UswqnDxoC4y1F2iK2QgrT8tQGmdIum1yh3SVgfoAcGwLFxlb7mApO71qMl7qmJwol0sCGXehoQNcMSu4SpKl0BwpUtQyVg8IersHBJ0Um9Yhez+znu+8UQAFhy7BKUvXzUGA1AzpEnM2p0ImLOHvEFlAfVhASocFFKzxJrkTAWTGsYMK/CQ6QAApRBLKbJKshokmLDujeAKcLXLj5+3TiPOp3ahCyP0Kwi5ACsJLMTkS17AGl4uW75uCSFKskKU4GIHCaKSdSbNcnjATM/ectJdYJU5AD3IBtk9Hjc3esxRUElIKQS1STT6cgkvQ+UeSby7VLC0zGxF2QhTFIRgYtRi5LvxGka2HtJtYTi7skqIUVqBIqXyoAD7CrtAXze217Yv6SlJSCos2EUBHF/EA5oS+kQ/aOQkbKUzFnvClRU4q4x4n/d4kk0/cBEBtvaPaSkpODxUxFVbg1D1Y20MR21b4mzCRRTjD/3XJBw0ANbpJqP1HWoTG07vEtcgAuyQyx9K8wxBLOWHDFW0XCfvDvAkL+lQCVKY+EFsL6F7nLyjznee9zhZKEpAAqS6iaV0ph5s3mfd2+xNUpMxeEYMIJIqquvlTOAd3dsxK1uzpJSOOZobm3qNYmE8IQ3TLdJUC4UtwD+lkpcOOVfmJLA/zzzgG0JpXz4wzKIa/wDELS6j5+OcMyg/GnXnAGA/d108YpDhz6xrKNy10tAcmUFdH4jI7S2rez+kZAU+YqF1l3ccP4h1UoceVx7RwqUCSNM9Pa1feAQVwtGpifLWCzEfzwbPhAJga3l11aAEUtavVucbTl03XXElSNI2EXqB1/UAXd6XmJ4kVZ9LtePQd4SsUpIIFDYh6DKt6A+kRnZ7s/h2dE+YDimLaWHZkBKnUQKkEsw4HWLNPl5G3LJmbrhAeJI2qYmbNlgAGpAzCkh76EGobIQff+3usypRUUpLhleEKZROHk5FLscoD2u2LuNpWHLEBtWoHu5LhtaRCSlKCgzE2FP3Up5EQHS1qK8S/EXrRncWLaj5i/q3uuds2FilaAEulXhwnwuRcGljelniiplqQQopZvFZxQ0dxYN5xcNybZJWhZEvCSAmbLJphOYDVSWS4OiTAL7JsKVzMCwJZmISFEEEJOEqU2QZKFVemIZAvbJGwMhsIIYMxJAYYSpSllgmh/Smyiwirbo2sqWuZMaWlTltQ4dKWq5oimtbRc9tnmQB3gxlz4QnFUeJLPYkFtKVqaAjvRQlJ/5tnYYcWKW9jTE12YXpaIGVO2VPi7zCAaOAXer8LZF/eLxK3gtUteJIJxIw1JDsCHpQAgvySdHrO9FylAzfCApBQZZAGJcwKZ9CnES9hXSAhNvk94pS5CVLlpCnmqT4C1VBD87gvWIUoZUspAC7ggVFQ5PIdPFqn7y7gyyZmNkJQSD4gpsQKgaP4g9nBiB7PbOqZPQcL4EqmKCrJwkAgtnkAdUwFm3PIwygHq6lcwsuK5lmB40tEg1fONIZqN5a6VjscD18isARJ0tnB0AUZ8qH56yhfDo/nB5ZgGxwzjQHlp11944xRshrV64wBCniRGR2qWWDP9vtGQFWnCrEX9xn/BhfFWl8ieXKHJklnBLU4MerQutI/wBiAfUfBb+IBSaB/fXXrC+B3F2GXP3H8Q3NLOM2cU694AZbFx6EX1HX5gAS5Zy64xxPcNhAxqUEpBFMRIrTKvuIOrCkYiQADzyNOeXrEPJ3l/yBdKKC0j9pBBHqwrzgPpE7rBkpQlgZaUhHDCGb4iCKaMwChYHIj7CsWLszvFO0yJc1BooOHDEGzHkXEE3tunGCuX9bW1084DxT/J27w6ZjUJwmniAodWLGx4to3nE3ZFIBx3y9b/PmI9337u8LQpE0FqOQQCk1b6hSlOAPlHmW+dyrQVpWsKJIKS4qf9nZgz14aQFfl7UVgJLhjVnoPCE0AsAkU/1EERtIQJiQHIBZVXemgB+nyp6x00KSSgOKi16f31SNTPCL1chxnq7+VGgLFJWmaELxqTiATOUoABOFQLkirOzEVc84vW5NuTtEpRmqTiBdx9RAHiUWpiYXtQNHm269qSiWuUSHUSoVuoIWlAs1FHE1HoMolZO8O4xSgnxEDFMUCHSBi8IDMGJ//nMCAu+xbaiZiCU4UJTYYrEFS1EtVZAIyuIqfa3YCud4Se6RLTowcHShqTW7FUKye0CpKEhJc4ipaSxxABIAOY8GIE0bCORZ2LbcRWlJOJ3YnE5SSUp8Vg5b10MAgtIZCF2OLGCMyGBpwSHbJzFg7ObIiXKPdLxpWanPwuGexSCT56wntOxiYrAmqcX16I+l60BIAVr6vEzsmzhCUgBkix5X5F7wBgIOgtG0pcD0vfr7RuWivDX8/mAIwaDS0OKB+PzAgkGlvt1+IPLFIDrDnl9o3KSb+UcpSc4OgGvP0P4gCsQzEjrlGQVyeYuWFfWMgKmUOaU9fzzhaanK2fpfrXyhiftPCl/465xC7ZvIGiBVnBo1NNbwHU9AALnWvD8e0JTNuApc29uvWEdsmqLuSQWYDiWjUtiGo5HnTPjnSAHvHaFLYkgBvp0tk9aG/DJoVRwyFH1GXEi1NOLRIzZRMtJdr10oQo8K/a0IyZNX86Gljaj3OlSDmQID0j/D3aQyNoOyzSRKm1S9MC6WB/QoEDmx1b3ZJcfiPkNKSGYFr0JOYrSxJq7ZCoy99/xZ22/6uWJE8gz0Jor/APIgWVz1yLUgLVvncyJ6S/hX+4VB5jOPMO0m4puzYgpAIJ8KinE51StnSWeiuMeyqHXGA7SgEFJSFAhiDUEfMB8v713TiclOEhwHe9SASTx4fMRczdZQbOSKuHoeV9XHrHvnaHsJLmpKpfgVcPYtlp5mtc7R53vnsrtEsHGilgpgQ2VWp7QFA2mQC5AKdam4YhgS9NDfXQe8VqWErWXUGHMBKQDQtkPaJuZs4TRRBILENm+XH0tG5G7FzyMEskDMuEDgVWF/PjAVqWVjVnLh2c2yz8TeflFk7MSpinKbEHErE+FJalMyHOrPbOekboRswxUM1j4yzIBocIIdnLYr1YM9YzsztBTNmSSwPeLb/wAkqqOD/wAQFn2fYpctDJAcviUwJYkMM9ASP5gqUaBtfhutI5WK0FdBnw60jvStWy0gCJGROb+UGT8QNHi/vqhgwTlSsBiEsS0ETLsReBefnBUHUD8cfSA7zfW44+X3gzQIED8QfGmAKiXQH6n0BLc6RkDQrC9TXMEB/aMgKPtyyXfCBYgZOGf+oROzPYMGIGgpyqYmjIZwaFiCWzIycUpAp0lwU0qHDUbhyvAV+ZsjjUNWxv8Ac8I5TIw88jR+B45HziaVIYNUHUZEVtoDwhNaXDHy56dfEAvsyEkKQRcYg7N/sB9xzNsoufJCSxDlnu37iSaeJIAAa1/KRnpIYhyxcHU1DF9RTzOkCnKxAlIoyai4ctXgCAOcAtLoVPb5e7sWq16gt4RRi7s21UmalaThmIUC4UQSXoSCavQM6rmgjlcsYgUu4zowSaO5sk2cM9IaTKZKtGszO1XIB8IZ6aEuXIgPfOxXapG1yQpTd4mi0jI0YsagHrKLGmc/9/jqkfNfZjeqtm2hC5ZOYYkhKgWyYC71uPFlHuO4N6p2qV3skg5LQD4kHQi/I5iAnZx84R2gYmTZy3Lna0b76gBYtnb36vEdvTaCmWpT+JQKUOczc60HuRAUneipEyYopkS2cgqIBUrJzlYPZ+MLz5zBgwADBrBrW+IcOx0dx7AFrUFfeI3bCySz3Yak5JGZMBFzhjmeOoT4luDhCUjEpXJgb68Iom795GXP74B/EVsbHE5alvq984s/aWZ3UgosqYwUbkBTOgnUkAnRm1BqGzqf0yqW0fmddM3gPR92b2lT/pISvNCjfJkmyq6Vh0SiDxF+tY80lTvCk50Te4IpQ6MkdAizbu7TK8IWygLAULHIGrtkGs9mOELhKIz/ABHQ5wlI3gmYHQb5G9POujhwWOkGTNBp11eALiNqUjYduUaTQaR0OFdYDDSog0lObP1pHUlIIt7dPHaVNWA6LFnD8mjIwOLEJfKjeTxkBDbWhgdB765XpfnCS0uDkTYH7ff0h5ag2E/ahH5f7wriw1JJD16t5wCypZoCCS1ikMG89eGXoPatn0Fc6irFwa5xJSgb5h3L3Ib0LH7QttEtnoFCvkDlARE6XiGJqiludObxDbTKMtTiiVEjVlEWbJwH0p6WlMmhzfzbhTy6EJT5IW4VVP2OXm4vesBEyNimLqmWpeqkIJAJryB4qa4YQ1s+wzB9SQKMATd83eppqIf2SZPMsIM5SQLYUSxk9Tg945nbhkrYzO8WdVTFl/eldICNXKSlYZSFGpocRAetRRnI0rQCkSPZTtHM2Dae+QHCvDMl/vS5Jz+qlDqdHhJWwypGLugyiljV3Q9amgxOw5DWiMwBQfNVQBZvC4AuKPyH7bAPqHdG8JO1yUTpKgqWsO3HMHQjSN7VutEwjEm3PO+dI8D/AMfdr17DPLgqlLI71CXsGT3gb9QNBqBexj6E2TbJc2WmahQVLUkKSsGhSQ4L6NAVXem6pYlqVWi8IDvS45eURq91pTKKm8SyyVOcTXJfMk18miw7GkTkzA4AXMxUNkpueH8iIjtIs4gQyEy/+2sWcXQrgoWOvuHiPbym0iWMgVKBNHJ+oH9pc6kOryrg9XPnxDE3z5nKJje209/Pnzi4K1UGWEC5ANAWJJ0s7wl3GQq2drjiGoa82gASF2zADGxYaU6zhvZVE5/SXP8APFmD0FhdnAhLBL5ij0oXJqWFiK3FGuWPsgTiY58M3qcNrVpo3EBJbFPLpL1FmNavm2nkWBAZhFh3XvP9Mx7/AFhq8wPuPeIGQkAnNqkgmlaixuS7/wDyIg4Nfi1TfVtGrlcEYguezzQag+lny/EMDw1bw5jg/VfKKvu7alJWK0JtlQadfJsmxbaFJ8dOvxAMSi1RbQ+UdG7hv75xtmPVRA8TGlYAoMbjMJNRQdUjICD2tDl/MM1/7jESB9RHE8teuELpmOa550YG/wBxb7QTvCmXTNwda0NxWnVnAQnsaF/v7/OuVoIUvm4Ici3naoiOlLfN6X4/P3teHJc3wh6lyw51o3MUpyOYdMA4HT28oCvZdR6UL8s9HbKGQaUSzMRyOh8vV4ETfNyS4of75fiAXNKEs+dutfWNIJSoFRDWKqZUscxQwRSQrE2VQ7UHllThYWqICU4szbOtcjALbykKJ+k3CkqDWyqzEOL9GGbD4iFG7EVdgC+XCpt4GUxEWKUsywod33kpZGKXV0AtiMtjQhnwgP8AaOdo3ciZimbOpWBwxLC5+kBwaFiRQlgCC0BAz5LPcGtCGqHUXBAdgCWUE0rX6h6R/irtX3ajsc6ktZV3ZLeGaXxS3pRRLhhQg6xRpMkF3LFg5IJtiJDU/VoATVTJ+qALFvqSQSXSwZqs4qS6iNPC9mYPpHZpAScCTU1JNXGnFvxFT/yVtPc7KpKQCV+EBQcD/wAuAJBfK+UE7Ab8XtkrGW75BAmA0OJvrA0UL8QeUVL/ACpvbvZ4l3wJ8SXYVcMdHrXLCrSA807oAj9oAFasA1amhLcyyRR3giAioI8LEF8VfqL86Ghf6A4BcFqbIxKLgkuK4SLlgSLOcOJmY2/QHDNRVqi/PTW4IFNU1PhYAjLQsKKcIUHZrVId/FUXev8AZpWzHECxfMH+CDna9Wg0pwuqWSoYDdnBLFi+eR/drWJaRKq7OauWfV2odfc3fxgCU2YYJDABvpUSatQ3ydi2rEipIenDmQ3o9fvViSCYC5qWPP8AJf3ubuSvBJJ+B6ddCALKoaV+1cvVvaxbDJbOqxfR2a7WyxXDWoRZ3hFMpzQBm+wN3zrnqXoSS0JdWzxavl5EGpPrmVQEvsm3UYj89dcIdZmLOHy0+Pt7tESkVq2nua+zenIPbDNYs7vxtx4NrAMiZhJDuHozfJoYyNnZXs4/9QpkDha1Y1AQXdVck2NAH+1sxTUxxNRwehJAzZ/kiJHDcPkRlc2zYAtC+0paxqBhHI3bQsWy+xARCEsaC9fnLr1qzswsdHFuR9G6BrBZcsFwqga+Vnbln+KR0nZ8NQwPMu/3foQGlLd7Gv8ARHnXW1YHOZmJazA0OXrpbSGEpa39Hr5gQlB3LEPZ6Plz0pelawCUwOXHhPCuVfP1z1jmW4d7551H9cYPtKgrCU3Iq93qPOpB0rHEuUSxUGu171pyzHB4AqQysSbEW+YWnyiheKUrAWcs2FR/2SaHnfQ6uoSWDU9RpUudLGBTUnEQ18m6uMv7gBCehYCFS0y5jgoZ+6WXsV5G9CAzm8J7w3eU0wspIUlYo4CT4g4dqurEPEdSYfn7O4LpBB/SWLg+VbX5wMFaBicrSDSjqlszV/UmhHDkKBrsbvhWybZKWKhTJWkUBSoty8JJUMqc8Pe/9tE2auZQ4iVk1cpGEOa0xKDDgVnMxwmUAVTB9JGL6iAKXNeDucoJK2TESCQlnxWDF8Id6gAWHFmU8AgtFXCFYqigqKChFWa1bDCCFCsDXJpjFEgAuNaOLkGz0OhyDNzp4ACcPeKuEthAZy6gOdnHAVpgQpSmUSA7DQHSg5DyD3AUCqNiJIBsQDdxoM78W9YkVyKCjivG+p0vTiTVziYkoyAAHCn9e9G0BhgSsVr+fWXWQLIlOCCK5Gl66Xr5uNQ6eFShS2dvI8sz6nKimxLo+VADQZaWp9hoPEuoFzen3686cCQBZKKmg+PfXp8sWnxMNdPa93+x4k7kIoWy/IYfHpk0FUa040ILDj8OdCLQB9nqDxb+KmoNr6eQ7lpqLcOHGl+uEaRYgcGqz8GNDlXk7uYNLy4i3HrjzgJSQBhqkK4EYm9umGkbjNnScLBiRf4v5+kZAQeAumty58qNYv8AwIycksulgH9Q4Gt7Z0GdTqkgzMNaP6sojStH+XPhyeCEji1detfQCAjVSzU0yP5rZ/ahOTFjZyCa3oOHA9ZFzHWAHS7ClKNTgmls4KJQFEucnLOonO1HuTlaAWmSqtqavZ3oTrbkA2sB2hTimhpwc+l6+X7YfEtwRRxmKaegofaFUSywBZ3odXAI9Ul+DsIBJMvUu2bXp100dzpfhxsSM+AFX4avwpHRWAAbvbl8VYc1DIQaWMVi2Tcg4rz4Uo1ywYFkMVCppZrP6Fw/uTGlS3e9rccqZV9I6QhRSBkAzZYcqHXSwAAgs5T5VALuXds68x52BgFEyXTq2fNwDrXq8dbMGdWh5Ea8zSrac46SrxMA2Y1o1Ov4iQlbIwmKVZm9tB/qH8ragpLloSBgBIxOAKiwoB6nStWiC2/bxjVLlBmPiVkDWzUoXD2DnV4PvCaspwoLUGNT1CMk8XqSRwBJvG927uwgE2LB9WuW5DPSxYYg53fs2FKSXBsCQ7hV2ILuXer5M9y/JkFqtS/Tc7/mDI2fXE7ipajMCKf7NrXmTD0qSFcCxPCmfz5ZQEbLlnjxvX8/z6NMBXPjZmep06yjqdKsDnQD3b7+p88M0hyDSnu7O2pf0ygAzSGYXdgOF7O78b0OaaLJBLC/Clm9BYe2QaDbSli2hIPFjbh9OuR0DmlySADrUV1IbP8Acr7VuQA0oLOGckcsne7UN7ihvGKl1Ate3+tCW8uqwykihYAOLVsHzbo6k4SYQFJb9R+nJzb4HmNIDhEu+r1FX89aUNBbmzyQwFBRuNevsIBsssHxPQqP24nT7NkDDshDueLf03WXEgxsbAF6Pq1fXKMjsS6swyoQ7D15nz8hk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7356" name="Picture 12" descr="http://upload.wikimedia.org/wikipedia/commons/5/50/Heinrich_Rudolf_Hert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8640"/>
            <a:ext cx="2736749" cy="3168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55776" y="476672"/>
            <a:ext cx="3924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Seconda metà del XIX secolo: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1187624" y="1052736"/>
            <a:ext cx="672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esistono due grandi quadri interpretativi della realtà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107504" y="1844824"/>
            <a:ext cx="47525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uno atomistico,</a:t>
            </a:r>
          </a:p>
          <a:p>
            <a:pPr algn="ctr"/>
            <a:r>
              <a:rPr lang="it-IT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teoria della gravitazione universale</a:t>
            </a:r>
          </a:p>
          <a:p>
            <a:pPr algn="ctr"/>
            <a:r>
              <a:rPr lang="it-IT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elaborata da Newton</a:t>
            </a:r>
          </a:p>
          <a:p>
            <a:pPr algn="ctr"/>
            <a:r>
              <a:rPr lang="it-IT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(un atomismo problematico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60032" y="1844824"/>
            <a:ext cx="413995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uno </a:t>
            </a:r>
            <a:r>
              <a:rPr lang="it-IT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continuista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teoria dell’elettromagnetismo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elaborata da Maxwell</a:t>
            </a:r>
            <a:endParaRPr lang="it-IT" sz="2400" dirty="0">
              <a:solidFill>
                <a:srgbClr val="FF0000"/>
              </a:solidFill>
            </a:endParaRP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259632" y="4149080"/>
          <a:ext cx="2880320" cy="1254621"/>
        </p:xfrm>
        <a:graphic>
          <a:graphicData uri="http://schemas.openxmlformats.org/presentationml/2006/ole">
            <p:oleObj spid="_x0000_s71683" name="Equazione" r:id="rId3" imgW="787058" imgH="393529" progId="Equation.3">
              <p:embed/>
            </p:oleObj>
          </a:graphicData>
        </a:graphic>
      </p:graphicFrame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5436096" y="2708920"/>
          <a:ext cx="3450693" cy="3959812"/>
        </p:xfrm>
        <a:graphic>
          <a:graphicData uri="http://schemas.openxmlformats.org/presentationml/2006/ole">
            <p:oleObj spid="_x0000_s71684" name="Equazione" r:id="rId4" imgW="1739900" imgH="2006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eiradeciencias.com.br/cientistas/fotos/planck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4762500" cy="342900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419872" y="260648"/>
            <a:ext cx="19117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 dicembre 1900</a:t>
            </a:r>
          </a:p>
        </p:txBody>
      </p:sp>
      <p:sp>
        <p:nvSpPr>
          <p:cNvPr id="4" name="Rettangolo 3"/>
          <p:cNvSpPr/>
          <p:nvPr/>
        </p:nvSpPr>
        <p:spPr>
          <a:xfrm>
            <a:off x="899592" y="836712"/>
            <a:ext cx="68407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fisico tedesco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M.K.E.L.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Planck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(1858-1947)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tiene un seminario presso la Società di Fisica Tedesca dal titolo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teoria della distribuzione dell’energia in uno spettro normale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9" y="60212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Nel 1918 vince il premio Nobel per la fisica “</a:t>
            </a:r>
            <a:r>
              <a:rPr lang="it-IT" i="1" u="sng" dirty="0" smtClean="0">
                <a:latin typeface="Times New Roman" pitchFamily="18" charset="0"/>
                <a:cs typeface="Times New Roman" pitchFamily="18" charset="0"/>
              </a:rPr>
              <a:t>in riconoscimento dei suoi servizi</a:t>
            </a:r>
          </a:p>
          <a:p>
            <a:pPr algn="ctr"/>
            <a:r>
              <a:rPr lang="it-IT" i="1" u="sng" dirty="0" smtClean="0">
                <a:latin typeface="Times New Roman" pitchFamily="18" charset="0"/>
                <a:cs typeface="Times New Roman" pitchFamily="18" charset="0"/>
              </a:rPr>
              <a:t>resi per il progresso della Fisica con la sua scoperta della quantizzazione dell'energia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6171098" y="620688"/>
          <a:ext cx="2972902" cy="1152128"/>
        </p:xfrm>
        <a:graphic>
          <a:graphicData uri="http://schemas.openxmlformats.org/presentationml/2006/ole">
            <p:oleObj spid="_x0000_s28673" name="Equazione" r:id="rId4" imgW="1346200" imgH="533400" progId="Equation.3">
              <p:embed/>
            </p:oleObj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7380312" y="2924944"/>
          <a:ext cx="904875" cy="200025"/>
        </p:xfrm>
        <a:graphic>
          <a:graphicData uri="http://schemas.openxmlformats.org/presentationml/2006/ole">
            <p:oleObj spid="_x0000_s28677" name="Equazione" r:id="rId5" imgW="901309" imgH="203112" progId="Equation.3">
              <p:embed/>
            </p:oleObj>
          </a:graphicData>
        </a:graphic>
      </p:graphicFrame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7164288" y="3933056"/>
          <a:ext cx="1181100" cy="272033"/>
        </p:xfrm>
        <a:graphic>
          <a:graphicData uri="http://schemas.openxmlformats.org/presentationml/2006/ole">
            <p:oleObj spid="_x0000_s28679" name="Equazione" r:id="rId6" imgW="1180588" imgH="203112" progId="Equation.3">
              <p:embed/>
            </p:oleObj>
          </a:graphicData>
        </a:graphic>
      </p:graphicFrame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7020272" y="2348880"/>
            <a:ext cx="1835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costante di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Boltzmann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876256" y="3140968"/>
            <a:ext cx="197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la velocità delle onde</a:t>
            </a:r>
          </a:p>
          <a:p>
            <a:pPr algn="ctr"/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elettromagnetiche nel vuoto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444208" y="4149080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costante scelta in modo</a:t>
            </a:r>
          </a:p>
          <a:p>
            <a:pPr algn="ctr"/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da riprodurre i dati sperimentali,</a:t>
            </a:r>
          </a:p>
          <a:p>
            <a:pPr algn="ctr"/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passata alla storia col nome di</a:t>
            </a:r>
          </a:p>
          <a:p>
            <a:pPr algn="ctr"/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costante di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Planck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magine 13" descr="http://www.marconi-galletti.it/progetti/sito_scienza_900-5LA/images/Gruppo_1/planck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59766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971600" y="4365104"/>
            <a:ext cx="4680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Previsioni di </a:t>
            </a:r>
            <a:r>
              <a:rPr kumimoji="0" lang="it-IT" sz="16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Planck</a:t>
            </a:r>
            <a:r>
              <a:rPr kumimoji="0" lang="it-IT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(linea continua)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confrontate con i dati sperimentali (cerchi).</a:t>
            </a: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627784" y="5085184"/>
          <a:ext cx="4176464" cy="1772816"/>
        </p:xfrm>
        <a:graphic>
          <a:graphicData uri="http://schemas.openxmlformats.org/presentationml/2006/ole">
            <p:oleObj spid="_x0000_s28680" name="Equazione" r:id="rId8" imgW="545760" imgH="177480" progId="Equation.3">
              <p:embed/>
            </p:oleObj>
          </a:graphicData>
        </a:graphic>
      </p:graphicFrame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7164288" y="1988840"/>
          <a:ext cx="1333500" cy="200025"/>
        </p:xfrm>
        <a:graphic>
          <a:graphicData uri="http://schemas.openxmlformats.org/presentationml/2006/ole">
            <p:oleObj spid="_x0000_s28683" name="Equazione" r:id="rId9" imgW="13335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48064" y="593467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Albert EINSTEIN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Ulma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14 marzo 1879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-Princeton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 18 aprile 1955)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whyfiles.org/wp-content/uploads/2011/05/einstein_patentcle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6632"/>
            <a:ext cx="4629915" cy="5781607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18864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“Su un punto di vista euristico relativo alla produzione e trasformazione della luce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Annalen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Physik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vol.17, 1905, pp.132-148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http://upload.wikimedia.org/wikipedia/commons/thumb/f/f5/Photoelectric_effect.svg/323px-Photoelectric_effect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88840"/>
            <a:ext cx="3076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83568" y="5013176"/>
          <a:ext cx="2813336" cy="864096"/>
        </p:xfrm>
        <a:graphic>
          <a:graphicData uri="http://schemas.openxmlformats.org/presentationml/2006/ole">
            <p:oleObj spid="_x0000_s54275" name="Equazione" r:id="rId6" imgW="1332921" imgH="40622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16632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Planck</a:t>
            </a:r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(1913):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“… le sue speculazioni l’hanno spinto troppo in là talvolta, ad esempio per quanto riguarda l’ipotesi dei quanti di luce; ma non si deve dare troppa importanza a questo fatto. Infatti le scienze esatte progredirebbero ben poco se nessuno osasse correre dei rischi”</a:t>
            </a:r>
            <a:endParaRPr lang="it-IT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2924944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Nel 1921 Einstein vince il  premio Nobel per la fisica … “</a:t>
            </a:r>
            <a:r>
              <a:rPr lang="it-IT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i suoi servizi alla Fisica Teorica, e in particolare per la sua scoperta della legge dell'effetto fotoelettrico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AutoShape 2" descr="data:image/jpeg;base64,/9j/4AAQSkZJRgABAQAAAQABAAD/2wCEAAkGBxQTEhUUExQUFhUXGBgVFxcVFxcXFBQUFxcXFxcXFBcYHCggGBolHBQVITEhJSksLi4uFx8zODMsNygtLisBCgoKDg0OFxAQFCwcHBwsLCwsLCwsLCwsLCwsLCwsLCwsLCwsLCwsLCwsLCwsLCwsLCwsLCwsLCwsLCwsLCwsLP/AABEIAQEAxAMBIgACEQEDEQH/xAAbAAABBQEBAAAAAAAAAAAAAAADAAIEBQYBB//EAEIQAAEDAgMEBwQGCAYDAAAAAAEAAhEDIQQSMQVBUWEGEyJxgZGxMnKhwSNCYtHh8BQVM0NSgrLSFlOTosLxB4OS/8QAGAEAAwEBAAAAAAAAAAAAAAAAAAECAwT/xAAeEQEBAAICAwEBAAAAAAAAAAAAAQIRITEDElFBE//aAAwDAQACEQMRAD8A856vtv8Afd/UV2uCBZGaO073nepSqUZIKyvZzpWuUvZ5uVHrCDCNs/2kXoLIBLKiNanBqhQJYn0KRlFDU9jbpAjTssxifaPetVUbZZXE+0e9ViVDC5K6uFWlxcSSQCSlcXUgc1KUmhdIgphwBdlSGdyH1fFBiYdklcJgouGKdi2aEJAahWzIpdogUKY1RnoAiScGpIALB2ne871KsMFgn1XBlMS46BV7D2ne871K03Q+qG18xMQx/opzp4sji8I4OIMSCQYO8LmCGV17KyxFGS4nPBJJ0vJlRP0GdMyNhYNqN4jzRGkcR5qsGzO/yTamCDd58ilqGuLJwVGcISPaPkUB9Jw3n4o0NtI8WWSr+0e8oxdU4u+KaC62vkqk0V5AXFNaSSBvO6LnwTSSTAb8BqmSGuQpjxGob5IrKYcYDAe4fFGwrk4NVn+hQfY80N1KNGT3JbGkNl0Uwbb0ZjL+xlsbmboNM6nL6pgVoIEIDnTYooxI3tPgd6HVuAd6AmYenxTsUQBZMouMBFrUrXSMzD6J1apuSwx7KZiNQmSSKgSQmiQkgFTPad7zvUrQdGz9KO4rP0vad7x9StJ0Xb9L4KPJ1TwaWthQ7cI7lFdgWiSWzCs6j92kIREtuufbfSpqNAb7Db2uoFSk0/VCscRTMwgOpXVxFQDhG27KRwTIu1WYoxdGw2GNSYA4kmzWjiSjY0pHYFkwQEqGxi/9nTJ7gYWkmmxx6toe4fXeOzP2W/eoletVdq4xwBgeQR7Uequf0ZfMuDGkHVzw3yRP8OMj26U+/eVyqw8PirTY2DLnAZZm3cbQi2/RJFRU6Lt1gH3XSiM2YxgygC3n/wBQV6BgtgPqsJAhskMm9haT36qLtXoVUyw2oCY4QlvI9R5vjQ3cdNfxKqcVuMeK12N6JPYbuFvzdVFXCCC3eBY8VpjlEWVSYNgqWz5XcNZ7lOp7EdYdZ6hU9VhpVAb2PwWw2fUzNa6dQPRVlddFOVU/o6YMFviSVncQzKcvCy9CzXHCFgdoXqu94+qMLaMoLhW6KTUMi65ToGLLlSiW696ZHMsFHqOuiYe+qHVPaVQkgPXUyUkAqGrvePqVqOio7ZPL5rMYfU959Vquire07+X1KjydVWDT1WXTeplsLjnHK49wTadUyFzNg6mG/MKM6hczCsKkyBxUQPkm29OAbDYLOQ1oBJsu44COrZ7Adc/xne4/JSsE/JSe/e49W3yl58oHiopjs23oCK2iAT3/AHpr6Y5qU+oINt/3ojaIcEbGlLiGXW16NbMlrSQRmygTpzPNZrKA9q2Oz9ozWpEDK0dmL5S2IkHQ3CZNlSphrQ0CABAA3AKPi96g/r4db1RaWncToSqbpT0vbh3dWG5n2tyK1uUs4RJWd6V1yCbrDHES68Xtc2Mq427td9SS9rASJyh3ahY3E1DlO4qcMTyqw2rg8wjMJ77E+Xepuw3RSAO6VQHGWkcLhDw+0qjXQ24JsD3/ADWnrdaRvls8MQbarB4hp602PtH1W1wrid2o8lncZTAc4mbGwU4cU8nDUkw3dqg4qqSUqMmSLE8VGrUzMK4lPos7PNQqoOZSsK4gXUat7ScKig8kk9hskmHMLqe8+q2XRJt3GOHzWZ2dgSRm5n1W52dSDWsyjXXyWXlq8IsMvYcY+s3/AJIdIBGP7I++30cgUisGoztWnvUBjdSrENuDuAJ8lXUz7SIEzG1MtGiOOd3m7L/xUXrrNsLz6p20RLaPuH4VKiBVtlHL1TI5r53DVScPWFxGsBRKYkmy6DGnP4IMqjpNr3haLo/WAqMDxF4Gt5IjfxWVwtSw4/irTrS0gjVpB8RdFDZnoqw1W1CASCXFznOJuZhrdNwElef9JaoO03OeAYIbBgjLpovV8ZtEMAJLQ3KXS4xusBxJn4LwLpNj6r8W95DQSewQQQADxC1snUZ7v62+3ujTap60OY2SC6GQ4wIF5vbivOOlLW03ZBut93wW2rbfz0BDhnAAdC846QVi58nUpePe+RnpWNJNlJ2bVDKgLgTHDdzUZhEFXGx9lZstR3szYcSOPKVtbwzjV4ETJ5LL4t4NTszHPitXs98SsY0xUcTf5LPDuryEgNJzSY4cUB2Kk2CfVqAEzvUV7x9VaRIzcQRaFyoZMpjgDceK6mSUw2SSpPskgNB0ZGdscCR8Vqxh+rdB/NljOiteGuG/NK2VB+YgzO66w8nbTDpPDZon3x/SVDaLqzY2MPPGp6N/FVzNfNZNEhjhBnTIfOyrcMZBUuqbO7vnMfBQsM8wiBOFOadN3Bz2f8h6u8kLEiX+QR9muzB1KYzxlJ0FQHs90yW/zKNia3buCIJkb5A3pgKkNSOH3rrjbwPojUXgNLoHDzMIL/ZdbcgIFN2kfm6n1Kx36z/0omHgOEwNN6mEgmD7Wa2keJ8E6Uamvs79OoUWioWmn2H7zAGsc4F1jelPQotdFN1RxHFogADirbZW0XUKmdpB3OBJ7Q4K/wBu7fc6lLWONNwLQ6NKg1afBOUtPIK+y34cuc998htxlUe1nDs8Ykq62yyvWfcON9BMkKvp7Pt1jyON9AtsftZ1WUhl7RAPAOEg944LY4TGU6lNrqbQwCxYNGHWO5Y7F1cxtoNEsJiXU3S0943EcCncdlLpv9luaXwfFNx3RqgyjnzOznyVdsHHNqOAHtcDr4cVoNt4ZzQA6crdbrK7laTmPPsfRi8yhU6UidFOxgHWmCMpuE5tMCwWu2aM3BEAHVDqC6tqrrKsLu0nKVHostouotN1kkwbsKtleOZuvSqWHawMDTMjMeRK8gw8816N0Ok0GTOrtT9qFn5Z+r8dbGng3vo08jXOu8mBzA+SiM2PXn9k/wAkfZhqODmNc4ADMADABkC/AXnwUT9Kfmd9I9w0Bl0Hulc7U7EbIrZT9E8eHeoX6tqNF6dQfyn7lJbjagbPWP10zH70QbTr2HWvgfaKYV7KDhq0iSNQQp2Oo9Y3rB7bLVPtDQVO/QHz3prsW+oRncXAEG50sUKpXcH5gYN9OBNweISCK9gAF/zb8UKu7sO5q1rdXV1+ifpb9k7+0/BV20sC+m3tNMHRwu03GhFinCVzGS4fneiYqu0OudJtvlQ61csvoVCqEk6953lXpO087TMkgAADU/JeibMrYZ2zGUqlZrHFgeXXzU6zyagdpq1x+C8of2nNpi/1iOIGg8TAXsG2WU8LgWCwiCTHadlYe1zNh8FU4LtC2BVwtGl12Lfh6dZ8scS9uWASJbuGaA7uheF4umXPqDNNNj3tpx7LgHENcOIiDPNX9AU6pqV64cRP0VOSA5x3u+yBBMa2G9QcWczufz3qseCqiZhiTyXK9KIVnUEKI5uZ7Qe9XtJMwxEEEgi4IMEHiCNFcfrqsW5ars43k+18NU3JAQ6lMASpvJq+cz7WAUxxhVj6xmRZSGYsWkFVok2VCb7SLUxTYtMoFM3lOFVnSAhJMY+ySQQcJhDDuUHzXofR6hkosHInzJKxGFnK/uat/s79kwH+H71n5avxrnZ2PFMEHR7gH2/dwZA53+CaMU3qRTAuHucTGo3Hl3clWvNwn0Rp4lYtQnPTi7XuSqASPzxTajRB8UA/DPt+eCBUfv5IuHiOfygpmI18B6ICLi6rhGWPHhy80entSoycjiBaxgtvxabFDxLZIHKFGrMgO5R6FOJV218UatUHK1vEMENgb45n1QatQNBPAJuHm5Oug5jiq7atTM5tIG7iAeQ3/BayItXXQXCmtiKRd9eoHd1Ol2h4Fwj+YLWf+VdpudV6hhgAAdwgOJ+IHgEH/wAd4Vv6Q3cGupsHu5KtSPOlTP8AKqXphjQ/E1nh0gvdB3EAkADiPVI1C5/fDQGieVgg0270qhsBxv56JxVJV+0qhaJA8eCj7PYXOzHwUvFEZXToomyqmoVTov1Y4ytly965tKplaANVBxdSajBzHqpe0j2STadBvKDU66FxdCpIlMXRWarhpxBGhXaeqYWTDZJMYbJJB2iHNa6RE5fFb/Cn6OnP8I9Fktv15w2HdABOaY5LU4D9jTO/I0+YlY+TpeA+9EoCQgtF1Ja1ZVq44AW1lDxJbB4kxonUxccNUCuND4pACk+HWM6/JEqPBE8gh4Vup70ns18FRO1XTB/Oii4p3YdfVGrCyqsSSXAbgnIVqPVdlb3Kk2W7PVdUOjbDvP4T5qRt/EwMu8oewacs7zvWsnG2f6u8Btp1FtZonNUyZC09qWio10d7akTuVdXJJa06nWNGjUgfej0qIa503I+ty3AcO5QwbvefdHzSM4OlxTKroNvEcU2ja6i42tAJ36BUSJtGvJyjQeqfhm5Wyg0WwJOpQ6tYmyoj6Ts1QHW4U/aJm3tH4KvwDZqN/O5W1bf8kXsRVPpEaoYUmtT3qOEyGpm3cutKZTT2BMJzBISQwSkkB8dtfr2U25coYDpzXoOCpgUqfDI3+kLyvBPEL1vDM7LPdb6BZeX8X4yy3Ce0bufySe4ApUjvWDUFxjyUbF1d35spOo8VBxftFOBIwdue9TcLgH1TDGF1wLeyNNToFG2cGl7cx7JIB5CRPwWz6QbPBDXUsX+jhugDQ5gj7MjgnrZbVHSvo+2hh2Gm3NVLgHOLob9o8A0Cb8AvOsXjaNshcYEFzj+0IJlzW/VboBOsKz6f9I6oosw4rCqH5nPeCASLENLR7I3kSdPBecuJ1utccd8s8qk4ip1tXkTA7lo6NINaGjT5LM4CnLgdIWhFaQLRB13kKskw6uYFlDxphjW8b+alZpsoe0HZjbclDpUjbkqms/O+2g0RsbiYblGp17uCjsEBXITr3qNKc9yamSXswfSDuKsnGVW7NPb8D8lcAcFNOIldllWq3qkKpcblOCnNRGplNsmEUsIVEKDCS7mSQEPZzxA8l67RqRbdAjyXjuy6clo5gfFesPdE6rLyq8aS+TdR4dc3sCm08QT9Y+aVfHSIveQsGqNTrOjemVy6DKbnQ6ryqISjWcJvu+K2u1sU/FYVtanhqNUwRVnJmY5uvtbov3ELBscYOuigYfpM/C4lwdL6FRgZVp5i0OF7tIPZcJ14WPKpNlao9v0y18kU2mZDWQfOLKoe6dVdbZxTHAuoU+rY9xEEl1QN4OcSVSNbJhbY9M6m7NoFxJA0urJlQgaShYWiGgCSPgpDnACFNpw/CPzE2IgfgoGOq5JO87vmrLBmGOcdPkP+1msZXzvLt27uROxQ2mTJRXushU05xVpDKSSSAl7NPbCu5lZ2jUykHgr2nXzNnyPFTkcDxbYCqXKxxTpCrnFOCnNRWvKEE9qohesSTUkyQtkOuz3h6r13FuGRhaRoF5HsMDPTnTM3ylbjE7ayOcwicthAWXkm6rC6Ti63iiVXCw5buKof159jxumM222ZcYiLAEz+ZUetX7Ltx7MX1QiTzQ6XSKgbHMOFpnyNkVu2MO6crzm3AtIB8VOr8Pj6DUrRAvdU20dmuqukQBA1nWTPwjyUivtPM7MGgZbee9BqbZmYygd6uSxN0gbUw5YwSZJIA7mgk+Zco2y8OXPsLBTOkL7sHBsnxt8lJ2KQKRI1vPfwV74T+i1aQkRPBx+5CfSCfVxQUapjAkYO1MRlptpjU9p3dNh8FThSdoPl57mj/aEJjVUTXWhcen07lcrJgNcRKbUxwTBK86gOaDcQBbh4KHsqgSSS0xFjz5K0EjUeSi04hmmouIo71OxjgBIN/VV1WuTbcnBQwitTAnhUk5JIJJhF2DAfTJsA5pJ4CVoscwOe9zXAguJGsqj2c0QLgLTbObSYO08HjCjKniBXwNMENmof4rjXkEyps+luD8pjUied4RccCXOINifgoxD41EKFCjYzNxd3SPWFxuyKcwTUA5BpM+IC6ys/gPiifpVQG4b4yjkcHVti0mtMPqwbWazvvdQKGxwXAycszcC48FL/AE58HstvzPoomLxrhSIsC6wjh9b4W8UTY4V+06/WVSRpZo/Per1uWkxrRaYbMaudZZmm6CDwIPktBUYatWiN13eQBTsKGupRY+fimGgOClY4w7xUfrEjVGOoxUPCAfgAmvFlMx4mD4fNRVcIHDC6JiWiE+mIUeo4uKZC0PZXcNhHOIdHZnfvE3UvDYIwBu3nlvU7rIsdN3cls9OOdBg94TKrpHNdrtzD0KralUixKUhhV3SUxq45OaqScAiBNCeAmToCSdCSYS6Oz2No0qmYHPNuEI9NlPkoGzuj+KLRDJG6ajPm5WdPoriz+7H+rS/vUXX05v4IXRPIoeZXB6OYn/LA/wDZS/vTT0cxA/dt/wBSl/eo3F6qvoObIzkht9NZ3KEcd2iDe9juKu/8P4j+Af6lL+9DqdGcQf3Q/wDun/cjcGqqetVdtX2heRlHqZWjPRrE/wCX/vp/3Kq27sitTAe+nlaLE5mnU20JKcs2VlUi2OEoS2k/e1vnLY/Pcsnh2ZntHEgeZW2otygDlHkjMYq3HXE8PRVzSXGGjxOg+9TscIkc07CUiYABLnQABckm0DiZSnQQa2GAbckuPlxsFCaxejjoRkc3r3OLizOWUgCWAfxvNvhHNFZ0dwLBD2w46ZqpJPflIaEv6SH6WvLa6mbKwM3Oi9JHR/BF0mhTDdzjUqAHwzKL0h2SzLmoNazLYsBMOje2d8I/rLwfpWUfbRQ8RVulVrKNUqKpEnVa0CyrqrySi1KiCVciXE9oTQERgQD2hEaEwIrUA4BJOCSZNRsatTyiXDdud9yvWVaQ0qNHg77lh9lvsFbscscsWkrUDFUoH0gPg77kOtUpOH7UD+Un5LPZ0171Hqr2aJhotFqrfEOn+lMdiaenWsvyfI1+ys91ia5yPUey8dXojRzT3h33Kk6TFj6QDS2S4TlB0g8QOSGXKLjBIhVMdUrVThMNleHG8GYmLrRfrGR7PPX8FStp3UpoV3lMHxGLaTJZfv8AwXoHQnZ1OnhxjHBoeZ6uYLabQS3MeLjDoHAbpt5nVar3A497qVKkHloY4mAAQZMk6XU2cHLy9CxW1OsAbSd1bHjt16mr+JaNXG9ogDiFl8VWotcKeFpmtUB9twD7ne4nssHlzVPtvEVqtWXukSTAkA+Z+GiZtLaT+pZSphrG5e0GiMziTd3ExA4KJirazxm0xhnxWqCo8/UZdrDqBmOvgFV/4iNR5LjDBoCs7XpOJ7Uk8dVylgidSVcwifau7axbX1C5oAB4aHmocSljMPGiHSetJOEnvaAgJzkg1MnAEemmAJ9NAGFNEbR4LtJwU2lSBBM6CfuCWwidWuIhKSYc2WLC6uGFUuytArlgUZHBE0p0LoClQaaQUUhMc1ADIQagUnKhliZIJF0Ro/MohpX/AAXQ1MBOai4d5BSc3vXWNKAk168qK+qu1DdDJCWg4+pdNNQkJyRamEN7JUCpSymPJXRE7kCrhcwMbtE5SVmVdAT8ieGKiMyrrQiZF1rUB1jVIpkiRNjqhtaitCQNhJGLCb2+ASTAWzdG9wVxTSSU5HBQnhJJQoimJJIDjkNy6kmSOU4apJJh2qk3RcSQDayYUkkAMrjV1JBOtT3bkkkGq8V7RXAkkrScutSSQBGooSSSBJJJJ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6324" name="Picture 4" descr="http://upload.wikimedia.org/wikipedia/commons/3/3e/Einstein_1921_by_F_Schmutzer_-_resto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4585165" cy="602087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79512" y="5013176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Questi corpuscoli di luce furono battezzati “</a:t>
            </a:r>
            <a:r>
              <a:rPr lang="it-IT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fotoni</a:t>
            </a:r>
            <a:r>
              <a:rPr lang="it-IT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nel luglio 1926 a Parigi dal fisico ottico </a:t>
            </a:r>
            <a:r>
              <a:rPr lang="it-IT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Frithiof</a:t>
            </a:r>
            <a:r>
              <a:rPr lang="it-IT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Wolfers</a:t>
            </a:r>
            <a:r>
              <a:rPr lang="it-IT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 pochi mesi dopo fu riutilizzato dal chimico statunitense Gilbert Lewis.</a:t>
            </a:r>
            <a:endParaRPr lang="it-IT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940152" y="335699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Ludwig Eduard BOLTZMANN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(Vienna, 20 febbraio 1844 -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Duino, 5 settembre 1906)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499992" y="116632"/>
            <a:ext cx="413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it-IT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uni-leipzig.de/~psycho/wundt/toes/m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847975" cy="238125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2564904"/>
            <a:ext cx="3563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Ernst 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Waldfried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Josef 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Wenzel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MACH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(Brno, 18 febbraio 1838 –</a:t>
            </a:r>
          </a:p>
          <a:p>
            <a:pPr algn="ctr"/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Haar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19 febbraio 1916)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upload.wikimedia.org/wikipedia/commons/9/98/Portrait_of_Joseph_John_Thom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62030"/>
            <a:ext cx="2376264" cy="3420852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79512" y="544522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Joseph John THOMSON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(Manchester,  8 dicembre 1856 – Cambridge, 30 agosto 1940)</a:t>
            </a:r>
          </a:p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Scopre gli elettroni</a:t>
            </a:r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7504" y="3645024"/>
            <a:ext cx="298782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Alla fine di una conferenza tenuta da </a:t>
            </a:r>
            <a:r>
              <a:rPr lang="it-IT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Boltzmann</a:t>
            </a:r>
            <a:r>
              <a:rPr lang="it-IT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all’Accademia Imperiale della Scienza a Vienna, </a:t>
            </a:r>
            <a:r>
              <a:rPr lang="it-IT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Mach</a:t>
            </a:r>
            <a:r>
              <a:rPr lang="it-IT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dichiarava:</a:t>
            </a:r>
          </a:p>
          <a:p>
            <a:pPr algn="ctr"/>
            <a:r>
              <a:rPr lang="it-IT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Io non credo che gli atomi esistano!</a:t>
            </a:r>
            <a:r>
              <a:rPr lang="it-IT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it-IT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652120" y="5085184"/>
            <a:ext cx="334786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Nel 1906 vincerà il premio Nobel</a:t>
            </a:r>
          </a:p>
          <a:p>
            <a:pPr algn="ctr"/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la fisica</a:t>
            </a:r>
          </a:p>
          <a:p>
            <a:pPr algn="ctr"/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1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riconoscimento dei grandi meriti delle sue indagini teoriche e sperimentali sulla conduzione di energia elettrica dei gas</a:t>
            </a:r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it-IT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14" name="Picture 2" descr="http://www-history.mcs.st-and.ac.uk/BigPictures/Boltzmann_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8640"/>
            <a:ext cx="249555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40466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Sul moto di piccole particelle in sospensione nei liquidi a riposo come prescritto dalla teoria </a:t>
            </a:r>
            <a:r>
              <a:rPr lang="it-IT" b="1" i="1" dirty="0" err="1" smtClean="0">
                <a:latin typeface="Times New Roman" pitchFamily="18" charset="0"/>
                <a:cs typeface="Times New Roman" pitchFamily="18" charset="0"/>
              </a:rPr>
              <a:t>cinetico-molecolare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 del calore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Annalen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Physik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vol.17, 1905, pp.549-560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Einstein dimostra definitivamente l’esistenza degli atomi.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a5.files.biography.com/image/upload/c_fit,dpr_1.0,h_1000,q_80,w_1500/MTE5NTU2MzE2MjExMDIxMz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232248" cy="3665432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899592" y="2060848"/>
            <a:ext cx="5184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Mettendo insieme queste scoperte si iniziavano ad elaborare i primi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modelli atomici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5" name="Picture 5" descr="http://upload.wikimedia.org/wikipedia/commons/thumb/6/6d/Niels_Bohr.jpg/220px-Niels_Boh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2095500" cy="2962276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627784" y="5373216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Niels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Henrik David BOHR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(Copenaghen, 7 ottobre 1885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-Copenaghen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 18 novembre 1962)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99792" y="393305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primo lo propose proprio </a:t>
            </a:r>
            <a:r>
              <a:rPr lang="it-IT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Thomson</a:t>
            </a:r>
            <a:r>
              <a:rPr lang="it-IT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ma un enorme successo ottenne quello di </a:t>
            </a:r>
            <a:r>
              <a:rPr lang="it-IT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Bohr</a:t>
            </a:r>
            <a:r>
              <a:rPr lang="it-IT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del 1913 (premio Nobel nel 1922 “</a:t>
            </a:r>
            <a:r>
              <a:rPr lang="it-IT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 i suoi servizi nelle indagini sulla struttura degli atomi e delle radiazioni da loro provenienti</a:t>
            </a:r>
            <a:r>
              <a:rPr lang="it-IT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).</a:t>
            </a: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61447" name="Picture 7" descr="http://www.vialattea.net/spaw/image/orbitali_boh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301208"/>
            <a:ext cx="1763688" cy="1403186"/>
          </a:xfrm>
          <a:prstGeom prst="rect">
            <a:avLst/>
          </a:prstGeom>
          <a:noFill/>
        </p:spPr>
      </p:pic>
      <p:pic>
        <p:nvPicPr>
          <p:cNvPr id="114690" name="Picture 2" descr="mvr = \frac {n h}{2 \pi} = n\hb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301208"/>
            <a:ext cx="1323975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43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99992" y="4581128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Louis-Victor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Pierre Raymond DE BROGLIE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Dieppe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 15 agosto 1892 -</a:t>
            </a:r>
          </a:p>
          <a:p>
            <a:pPr algn="ctr"/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Louveciennes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 19 marzo 1987)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AutoShape 2" descr="data:image/jpeg;base64,/9j/4AAQSkZJRgABAQAAAQABAAD/2wCEAAkGBxQTEhUUExQWFhUXGBcYGBcYGBgZFxcXFxgYGBQXGBcYHCggGBolHBcUITEhJSkrLi4uGB8zODMsNygtLisBCgoKDQwMFA8PFCwcFBwsLCwsLCwsLDcsLCssLCssNywsLCwsLCsrKzcrNywrKywsLCwrLCsrLCsrNysrKysrK//AABEIAOUA3AMBIgACEQEDEQH/xAAcAAABBQEBAQAAAAAAAAAAAAAFAgMEBgcBAAj/xABTEAABAgQDBQQGBQYGEQUAAAABAhEAAwQhBRIxBkFRYXETIoGRBzKhscHRFEJSYvAjM3KT0uFTgoOSo/EVFyQlNDVDRFVjZHOUorLC0xZUdISz/8QAFgEBAQEAAAAAAAAAAAAAAAAAAAEC/8QAGBEBAQEBAQAAAAAAAAAAAAAAAAERQTH/2gAMAwEAAhEDEQA/ANojhjzwl4y08THoSTCSqAWVR6EIMOPAejxMeeIeJ4lLkIK5qgAAS28tuA3mAlkwPrMVlyzlKhms44ZiyX4RSdp9vgpARTZ0lzmUpLWA0T3nB5xntTiUxeYFamUzu7ltArjAbJiO0ktH10a7zq2sAKj0hy0puHO5rtwcPprd4y2eoqIzHUAC9gOcRSvTd+PLdA1s2EbdyJhaYezUXZ/UYfe3RYqPFJU1jLmIXmDgJIJIj56VNKbOW13at+POPJnK1BboW6kdfhDDX0gle+FFcfPmH7Q1MpgicsM9ncc7FxFnwX0kTkqCZ4StBZz6qk66EWJ6iA13tI92kDcOxSXPQlcpYUk8w4O8EcYmAwD4VHs0M5o4owDpVHu0hgKjxVAP5oTmhkqjqVQDpMIUqOGGyYBazHguECPFUAWhJhTRwwCDHDCxCTAcTHQY4Yg4pikuQgrmFgNwuSdzCA9jmKoppKpsw2DDxOkY7tVtGapeZWbKPVBZgOTavzj21u166tQSoBMtBcJD3OgUp97bucVpdSONoCQpW978N4f8eyGJovrfe3Lp+LwSwbBptTdIZILOfcH10i5YfsMkpKlEgvbh15wGbCSeHtiUcPXYsXIJHA9OMa7hOyMuWnvDOoi6iA99RBWZg0osCkMNIGMKXRqH1TmPl098MzpSkEhSSkgCxHH3Ru1TgktW4AW01DcDuiNWbOy1ElncMp7vwhpjDNet/IQ2oRo+O+j05SuQbgE5OJ5GKEUFBKVpYh3CgzcfGKmFUOIzJCnlLKDy39RoYv8AgHpKtlqkl3stA1B3qHEX0jNFkPC1Isb72beID6Gw/EZc5AmSlBSSAQ2t+INwYfKo+fcLxeZJUFS1EKSXDFhcMQ2jNGxbG4t9JpxMJdWiiW9YO+m60RdHAqFhUIEdaClvHM8caOGCO545mjgVHRAeCo7mjkeaAyyv2iqiGTUTALgjtCPdDuzWITcys89djYqmLI4bzA/GaAStLhyXfo0R8AUTMI3M/vLwVdK3tAlS01s133LLDol4rNXi1Sl8tZO6mYr5wSriC7MLannqYqNeWfQ84DRfRLXTJv0ozJq5jGUxWpSmcLdsxtoIBekLGjMnrlImugMG3OGzJtexeCHog/N1ihb83v5L+cULEAVzZilBmNwORa5fXnBA6argXi17C7JKq1GZMtISW/3hGoHIWcwCwbB1VE9EpH1lAE/ZTqpWt2DxvmHUKJEtEqWGQhISByEEhVPRIQAlKQANAABD4SI9HiYK8THIS8deA6THDCSqPPAdyxSdttkBOBmyUgTAHIZszPw3xdXjioD51rKYoUQQzW4QhBSbkkG7mNU232TTMQqciyxcjcbB25sIy+ZIUNxZgdOT69DFTESDmyu0a6Nbg5pamzo3W32IveBFX3bb948IjPzgjWJ+3q0+rIBGrknruJ5RFV6SZu6nQ/6ShFPoat5YG8W6wiavVojS4f2zJxUEinlueKlfj2xOn7b1CVMadDlm7+/mQYzjD7zkvxHWLTVLuHSNBuF+ECCVVt5UgOJUkcXCz7l9fZFz2axE1FNLnKYFQLgaWUU28oybEJzDRvC/jGl7Af4vkdF//ouAsBhSYQqFgRBmW0ElrKIUCjOCn1pbWKVdTA7Y1KO2UqYglIyjQkC9weFnibjE9LTAEhOYMQ+u8W3RE2MWpUyYgEMoJ7tw5AItuG65gLBigkAHQnM7ucuS4yP0irYr2LdzeN50cGx6QcxWlUlRTkzZWB13hw8VOvlKc2twvFWr56KpCVUtY29YTztKB1/jRQcUlLSS7akFyC1+WsaN6GQ1LUFv84PslS/3xU8ZS8xSQ11mxHqgqdyoWf5QRYvRThGVCqhQ7ynQl/su5PIExoQgfhMkS5MtA3JAiYDAOiErMJePPAe3x2EPHXgPPHSYQ8JKoBwmOBUN5o88Aqd0eMU2sSJc1SEgnKohlD1eh4XffGw1U9gbtGT7Vz881JUHILG+8GxPI/CAp83lCUtEmoT3i1txHPex3wyob/6zGmTtDOZXn7onTZ4A3HpAyUrvDqH4QRmgH6oHiL+QiVSMNmDtgfl8YsVbVAkNu5g+4xXMHmETgRlsRqQB4uGi04shZIUpEsk7wpG7dYCJVgDiM0Eb3/HOLvsFtNKl0qJc1WXKVAWJ1WTu6xRcRDH1EjoUl/KH8DS8pTH62nv1gNhl7Q0itKiX538oc/8AUVKNaiV/OjKF06SdA3HkdXPgISnDEcVewxA/VYn2ksoWRmFwRvPCwhjY2eUz1EG7NEapEsLAlkkF7w9sir8osxeCy43WrYnMx5MLW84qFZXKLl/nFsxKnVMCikHSxPENpuO+KPWIax/fArVvQ7ehmk76hf8A0SxFZx/Bl00xappBzXGXeCpiW3botXohS2HnnPm/9o+EH9pMIFTJUi2cJOQn7TaHkWAgRzD5gMtJ5CJKFRWqfGky6dBUDmyBxwIFwfGGKTagOxy33OyuWsRVveOtAqlxiWuwUH4PcRPE6AdMchpUyAuM7SIk8zw+EUHFKhLvGer21K1MEFPteJMrGZqk5klt7Eb+DHSAuxVHs1oBYftClTBYyL4apfkfnBlK3TaAqO12LqQyEkhROmttfnFKrKfOlRuDckKcsS2Yv1vFt2vw8qIWNA7ng+/3iKhOnFsxzFwEpsxOYF3PF/dAApq/wN8MTFCJdQj61rk6nfv6REmkP+OEVgiWrvBuI98GZ6nuS3IM8BpXrfCDVS9jlSHH4eFWG8GSTOYEg8Qz26wfxZZTYzVq01CYBYMT21td1reMHMUppoPfRLCixcBT8Lv0iVZ4C16iSe8/lErZ4fkjoxUdfxyiJWhnDJF7sLt8ol4EB2bOD6xa4fW0E6MS1i7gNw+TRFUkm7nwdtYm01SwJdt2mo1DMeF4HzVOSQAQb97WDSFUVYWVKRLytuG7rEjY1BVNKACSrTrb98ScUlJloUJQADurV201O6JnoqH90TSGzCWrL+kf6oJ1dKtIShEp2UkEGzsQxDtoTGWbRpaapQDBTHxIuPfGm1axKQgZGzOtakklIDAOSdCTrGcbRoGVKgp7nycsYFaZ6Jh/e5PObO88zH3RcIqfotQ2Gyuapp85iotkBlmJUWaunylFSUpVmDFnzd4N5keEcOztCot2kzMfsqKj10MFtqpIRUzV3dSU+xLD3RTpu00+mSlUlITKEzKpRAJJ1UHNgSHvEUSmbLzZKhMp5+cJd9xAbQh7mLLsxi6pvcW4UmxEQsLmT6uQam+XtF9kFpCJhlgskhSbPruYtE3CKAJnpnB++guDYguNRuNooM4gsgRUKvCRPWM3Hjui44j74F1tMRJUuWjOsaJcC53kncNTAKwqjly7SpL/AHu7fxUXjmKpBHfl5edj5tFWx2lq5Rp6iT2s0sO2RLKinO4LZUXCCLW4RMkTa5EhEyo7yi5WggZkpfuuob2ax6QELFcGUElcl1DXL5er7YsuzVcpclD6sB5cecDcOrHLMoJO4tbxGogvR0uUnLobnmTrAN7RoeSoDVoztaSkWGbXUPcK0I3XBjSa64yxQ8eeXbiWLb0szHhuvAV/EJZJysBYkJGvEk89YDKEa/g2xEgpTPqiVEjNkJyS0J1GYhjYeEVfFJVHUqIpZBR2d8yQyFIBZTgF9dCb3i6zis4ZRH11JLbt3vIibWXHqm/P98H66W7AZbBuYYW0iJOoyfs6ah2HsiauA+Aynm/mwvkcoHjmUBB/HZfeSOwQjSyChjY70LPtbSIuGUGSYVqLjkn5mCVYUzC5Sepyh919YEVasUL90ht3zvwg3srNAkAMAQVFykK1NtYVPwtB+q/8bTyhVHK7NGVGVmOrqI9vOB1Z6PEWSxKSNw7MPpbe0RlYgdEZSkWBI+UCJdTNlLDTGJt3QlxydrWhzt5osVqfqn4CIoLX1SlpU9mFx++LD6MJaE51l8zqa7AgBJa3iYrmKDIpSeXvvBjYWp7sxIFyq5Z2SwzAX1Z4vE6sm1lfvYEADKnvMr7b+Bilz0iZKmKLad1tLbrxbsfkOErCbhIYagDXwcGKFUTyhK5bBj103XgVsno8QBhtM29BPipRMWCAOwX+LaTnJQfODhgKttZR9pMbigadTAaVRzEJyAhSCGKVISQRzcXizY1+dT+iPeYjTJVrRFRqBM0gBaywZgGAtuYbolyVflRyDR6WGEdw9DrJgEYnN74ifTXHWBWLjvROwyY6RFDRw7KolKlJJ4EgHqIaqMPzeurN1MGFoeGRKgICaEAWAhwHKIlzbCBVXPgGqpbxWMZlpUpObTMknoDcQdmzYClImz0p3E36ByT5CAIY1V/SiiiCmSQFTi4JEsaJc71FvCJOA4clEqcMuVKiUDKwUzM78ecMbCYWpSp1VM/yqilHNCDlB5PfyETqeqSlUyWbJNTkBILuUpUsjKDYeq/EwAeb6NKgqV2dcoI3Z0qKueYpUA/hC5XoyqN9cfCUfiuLLW4HTz1Zpva5uKJk6X5hCgDEX/0bSH61U3D6TUftQQMT6M5u+umtpaWB5uSIfT6MwzGsqjx7sq/L1H9sTRsTS656r/iJzeAe0KGxFPqJtUP5dfxgGkejlA1qak/qtP5kNf2sUOf7rqg44Sf/ABxLGwdMReZUF/8AWqB8xHUbAUfGcS+varc8tdLCAhp9GUt3NZU/0L8BrL5CH0ejyUP86nnqKcnzMuHD6O6MuT2t7HvkWs2m+wh5OwFH9/z5NwgMlxeZnZWVrF/Djxg16PUHvZXOZVw3qgM5HFxFangWYvqH3E8uEXL0WhjNYAuL3Ypb+t/CHDqbjEkOtgQMx10IBsdfZFIxoOCpiORDeXGLTjOLBRKUoKkJPrKNyd506xTMWn5hrxs5gVuWxCWw6j/+PKPmgH4wYIgfs0jLR0qeEiSP6NMEYCvbQj8qg/dbyP74dkBxHdoE3ln9Ie4xylVaIpFaoJSVGwGsIwaelSXBHWJlVTpmIWhVwpJSfHhGQV9VWUMwySqxuBrY6EEcYo0fFKpBWzi0LpKlKJoSkvmBLPozP74x6uq58xR7VakBw+u/RwIv+weEKE3tFTUzUISpIZRUoKLet4PBNX8KjizCUhrQlSoCLPJgRUCClTAatW0FD66ZAWTImrmZJJCVrCkuosySkhRfi0TK6bETC6lIWsqUArIQm18x0YcbQFspMVk4fTiQVhcyUkskC6yolgAH8Yr/AG0xUlKpc78pmJKZbWWtRmKcqQwJUbsdwhrBcNUDMWQXU2Yruo6nh3dfdBjBqxMtCgKinkqMwvLmBBOgYsVAudXgCsmeggOuqBa/5aSLjW2fjyiXLWn7VUOs6V/5IFSk0wcleFkkkk9ihydXJ7Ti8T6VEhQt/Y08Wlo/a5wBNBBH5yeP48s+4mJCJb/5WZ/OR8ogyZMtOgoR+ilI+MSpctO76L4AfOAmpl/fX5p+UOCX95Xs+URJU1BsFSCRqARZwCN/AvD6Vp0zSuQzD5wQ92f3j7IWJZ+0fZDIbjL8x84WP5PziD51q5ZSSNGJ0L8ItGwuUUlWSHOgVwdO5oruKJAHMvpyiwbGq/uGeBqVl+jJEXh02KPMgqduAFxz6RX8fk5VZdLGLX2CsthYO+7WKztMoGYkN9UA+cCt8w9DSZQ4S0D/AJRD8ckJZCR91PuEKgBe0Mt5QP2VD2uPjA2TMtB+uk55ak8QW66j2xV6SY4iLHMcxZUqW0tBXMUCE8Htqd2sUrDtlqmrWJk1QT9oqcnoBFjxRU8kGUJYHGYVMTu9UG0DV4BiMwhYnyVF9AtaQnoAj3xUPYl6Ppi5meXOSA2iknUaMxiLQYHVUk4qlqDFns6SLHQ+MPr2exRTuuSf0p0zztL1jqsNxWWABPkEBmSpSiPMoeAuNHVZh3rGJLxUMLNfnHbIkZdCZa1FXUApD+cWpBIEFJnCAGImC1TNgLXF4CvYguA2Fo7SqSl2spjbhzgricwB4BpwZVRLqVIc9jL7Rg7qylyAOOUK8oJVspsNKlhKF95yAAWcXJvpuMR8Rwichas1CtaRqvNKKSBZxvA014GKnhO0VT3EIUHT6pygqUNwJ3xo2DpWuWJk0laiGIc2bUNoLw8N1Wk0Od8tAT+gZSmtxFvCOysMWzKw2Y/JCD04eUXdKcthKflmCfdDyJi/qyj+ssPOC4qEjBwdcKXucgSvcVdIlowshx/YqYz6fkHDjV8zbgLRbET5r/mX/lB8oflVM3TsT+sT8ogq1JhahY4XM4a0zWfQZ7boLysPAP8AixbWufo3EnTtIOJnTf4L+kT8okpmzf4H+kT8ooCSaFIf+96x/wAMXfd+chZpmsMOWw5049naQZTPm/wH9In5Qoz526Sn9aB7MsQYJiaCwUR6xJvy4jdB70f4kmTmzJKgbgAge+BuNSnA03uRpE/ZWUSjLmAB7rn1WsRfdF4nXdoMfTNfKgpBN3UNfCKxUKC5qAx7ykjzIEGsYTMKlFZQXYWa4R6uggRhac1TKB/hE/8AU/whCvohHqjoPdHo6nQdBHjAJBin18vsahaR6qznT46gcgX9kXCBWP4d2st0j8og5k8+KfEe2IAtTLzJIMDUdrKLoUehghRzgoX9usTF0zxVV5O0lQCQpKW3EPaPHEJi1XPsi1SMNlt6oiLUYYl3GsBzDC2sTZ8wNDEmRlENTyYCJNL9ICYpPCQbwWq6hKEkk7ooeLVpWSxtAM1VRnOsaR6O8F7OnzrAeeQf5PRA8bnxiibG4CaueAr8yi8w8fsoHNXuflGvYlVCRImTNBLlqUP4qe6B4sII+eKyUJc1YRYImLSnolRCfYBEukqEqczJ05KvuKW3kk23wxUJJLnXV+upMRrpIUkkEEEEagjQxUWFKpI1qKvQXHah/wAGJMuZTv8AnMQJ+6qeH8AIIYb6QZpCULpJc1bDvBYl5m3lOQh+hiejbqdoMPQw4VCd3HuWiKgSfo9r4koncF1V/dE6nmSg7ScRJZvXqC/L1+esOp24ng/4An9cB/2xKl7aTrNQgFy7zw2liDl3/CAmUiZR9amrwT96cfH85BmSmUCPyFWevbF+pUuA0rbCe9qEG+v0lH7N4J0+0FUR/gSH3vVJt45Oo8IKLSSl7SJ/iC3tXEpKv9VM/wCX9qB0jFao60csf/aSf+yJAr6nfTS/+JT+xEGO43MBJCE5Rdk6sOZg9sQhfZqbcnS9vYYFTcCqnKDKd+YL9CDF7w3ZKbKQgyqgJUUDMFS3AJF9FXaAouOVTuFIL9TbhqkQIwBJNZJB0zhvbGhV+w1TMBeqllX+7UAfbHME2HkyVomzpswzkF8rMh720OYeMVF9EeMB5O09KolJnJSoEgpWFILjX1wHhw7Q0o/ziUP44HvgCRhMD5WPUqiyaiSW++n5w7MxOSA5nS2Zx303HJjeAB7SSBKWJoslRZQ+/uPj7xCKeuDQH9KOMINGnspgftUG2rAKPXhFKpdqFplpK37zsoaWsR+OMMNaxLxFI3w3NxAExmIx8q0VCV4ysXCj5wNaXNr0gXMV/E9oUp0LmKXVYwtQ1t1iAqr3m5gaN1+LqWHNgYYwTCpldNySwwHrr3JHz4CJ+zux86rVmmvLl8PrKHAD6vUxq2D4VLppYlykhIHt5k7zzgF4NhcumkplSxYbzqonVR4kxVvSnieWVLkJLGYc62N8ifVFuKmP8UxdswDklgASTwAuSYw/H8XVVT5k4+qosgcJabIHiL9TAB5qNOkJVJ6HXjEhaSSA1vxvhKUh2fdf4RURZiNOQiwUmMrQhlU9NODWMySCfEpIfxgLNQAnWzfCJNJNORJA3DWILJRYpTqSTMlUEkhu7MpjfmlSZjecPHE6DvArwxnNvo5cgce95RX1ydApIYfH3wUo8fTKyomyZS0lnWJaQoa3UAk5mAFxeCjFFieHadph+jf4PuG7W4v7YL0tfhp/9mSHNqcuH5MTHaHEZZSCg0rciixux/Nu+losNJXA+qZR4ZVDzcJiKGSa/DybIk6O4pVseJByRLOI0Yt2L800kwjzEuDEurPEeCn+EPImq4jzPyihuXIlJuEh+OsPGaI5MlDhDZlDhBHTOEINUnjCVyhw9sMqpk/Z9sBXNp8MM5YXJCczd7M920NgYrc7ZWqP1ZRH6R+UaOhI0yx1gN0RWVnYyr3CUOWYkewWhxGyFWL5ZIuPrq8fqxp3hCgOUUYjtdTLTMMqYU5kpB7rkd64uQNwEBsAlJmlVOv6xzJO8EBlAdQx/iwf2vmBeIVJ07+X+YhKfgYq1FP7GqkzdyJqCf0cwz+GUqixmncWwmbTK7wJQT3VtboeBhMqYVCxjdsawBE1Kk5QpCtU8uUZTtJsbOpVBUlKly1EJy/WBNgOY5w0wOwbCZlQTlLJSWJ58GjRNl9j0IIJTmIY5lD/AKRB3Adm5VOhEtnUEJKz9pZJzE+MHUpbQRFKkSwmwh2EIgXtHj6KRDkZ5hHcljU81cE/gQAL0l492MlNOg/lJ3rNqmUDd+GY26AxnK1DkOPz/HGJWK1K58wzZhJWpieAADBIG4NDciSNXe+hgIqgm2Ulx5EnfHQgctPaYWZJJsPINDikXGr2sfxygGlSm3AukDlvhWHhOQPdiQeV+W6HpkskOGtpCMNS4IYZn4biP3QEwqcaPvB4QmbK7rnx5cIWmWcxAYPu+Dw6ki7hg5dtHawv5wVGwqon081RkTDLBd96S9wCCCH5xZJG2dakhK1JOl8gdhqTl+Wu6Ak1J1ynQMTprYnnD06W6dwVldJfUi5GnAGAs0rb9dgpCybXASx1cuWa7W+9B6RidWtIUiQtSTcFKpBHR8+o0PMGM3pZTjfmCQ77jvIAFzp8oc+ho3Ejpa7XdjrEGxrrUjj/ADVfKGDiUv738xfyiPMmTf8Aah4SIiTJk/8A23wTS/OCJszFpY+34S5h9yYaTjEsuwXa/wCbmD3piBNXUNY1/UCj+JaI6ptSf9I+VEPjFUUm41LG5f6qb8EQhWNyuC/1U39iBCl1QDf3zPP+4fPWGRMrD/pUc3w9/J4IMnHZXCZ+pm/sQ1W7SSpUpUxlkgWSZcxOZW5LqSBrATEK6okp7SdNxGWjRycPueQFz4RTdp8fXOZCZ8+ZLDFp3ZuV6P8Ak0gaGADTphWtS1l1TFKUeqi5bo8B8WlWbjbzgvluPxaB2NnTq0WJW87FYn9JoaaabqMsJV+nL7i/akwTmTkZxLKk9oQVBDjMUhnVl1YOI+fqDaerp6b6PInmXLzFRyhOcFXrBK2cAm9o7s1iEynrJE9QmHvZlZnzTEKGVTKV6zg+wQw1sq8flIr1061pSRIlqdRYOVKOVzZ2IME/7KSCWE+UT+mn5xkGJK+k1dRPYgTF9wLsUoACUOA7WS/UmEqSmUnQFXs84itC2l27kU6WlqE2Yfs3CfL1lcozuXOnzpqps1XeWygklz1UdBbdugNQqXMqEIQkrKlhISl3U50DaDieAMF0MlS+6lJzEEI0BGoFy/xgFLnm1gHLfvjkmZl1AOt3PGOzg9yNbwmSx+sWB5NzgOrmOoN3d3KHVkkpumxaw9/tjxkkfXBBAPSOygBpfn74KQglXdbWx+MJoZrTQMrZgxLsbXHvMTFqIBZLONWv5bohickTUJFlO7fdb3QQQMvK/Dw/A1hKEdxy5D/j4QlU4Am4Dq68mhaJbggkAE+94KUJhUOPdu5Fx5WIh6cj8nlLlksC9yTrYDRvjCKuYmVLPdu2UG45Oed/dDgmjsyCBnLAOT4m34tARJEtQAs6bA35OX3tE1FY2iVjkLjQaHfHZNOWuHc2Z7J326vE5EoaBSmHDMAOUQaoow2pUPEwgxUMFXP3xxz+Hh5orG0u1aZB7OUAuZvJ9VHX7R5QB5amBJIAGpNgBxJik4/t8lBKKUCYrQzS+QH7o+t10ip4ri8+aT2kxagq5GY5WewyA5QBAlYDG26A5ilauavPOmKWs7ybAcEjRI5CIJU7cXjswg6mO0WvhAS0y2J4QGxgd4DnB1SmseGvGAOIreaOt4sSuzKMlOUarZCQeKu6n2kRtm38xFPh0wBnAlypTh+9mSEgeAJ8IybA5WeopgNTPk+yYkn2CNF9LVSns6aU4Clz87E3CEJUCpuDqSPGApi6uYmWFFAc23DqWe0BMXriSLgDf8YJYzUgnIghRAuEgk9fbB30Y7MpnrVVT0gy5RIQlWilgd5ShoUpBGu/pArmz2HKoaCbWTBkqahpVOCBnQlYusA6KIzK5ACAsmUQ3IefhBjafGPplSVBzKl92UOW9ZHFR9gEQCA3Au34vxeIpBFwxcWc6HoHjwRnKiAztblxhExDAM7vqd55Q4bCxIJ15cPjAOiSAwYqT1/HWOTahMpLh3LgJAuW10hsTSG36sQGLHV4dZIIJcK9oG4gb4KgTfpE43PZpY+qQVEaX84l0FFLlHiTlzKJclw7Pwh5LhjYBQPTfu3G0KlIVy6BoGOmSxW4y72/GkLky1FTtY9WfXXpDqZXJg28xNo0AqTmIYB7bz0gBGNTfyslD3KwpXBgHc+I9gh1Q+tlG8sTqSbHrvgfKGatWfsJIDjR7OX5GDlPKAUEgBVwd31dX0fdaAXKlcB/Os4Zzb8bodlTHFs7ccpvaOlYWUi4J3NuDeX9UTZc1gwHkT8Ig01QhuYWBMdj0VFHxnHJwQSleVxoGt0iorR3RxZ/GPR6IqDMRceEDqpbFo9HoqIcyXeJFDJBWR090ej0A/PF24QCqUfljyj0eixKtuw0gKxCk3NMWW6SZhv4iJuL1a1zKqctRUpE2bLQFXEtEtTBKBudnPEx6PRFVyiB+jVEwnvlKlPwLtblFokViqfBhKl6TJ01BO/KUiYoeJJHSPR6KBuGyAE5tSQD7WtHTJsS5ftMvsePR6IIypTuHsNPZEpEhxme7R6PQU4mnB8gYaqZAzbz+6PR6AepUiyGDEkk3ez/ALoekhxoLO3gS3uj0egJakMt9SlhprmLXHjHJszK29yfDo3WPR6AB4USqpnqOrt4At46+yLZQ0oKSvez7mvrHo9CiNSyz2igS7AtYcR8/ZDyRmv3huZKikW5A6x6P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2468" name="Picture 4" descr="http://www.biografiasyvidas.com/biografia/b/fotos/brog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39" y="332656"/>
            <a:ext cx="4019197" cy="4184694"/>
          </a:xfrm>
          <a:prstGeom prst="rect">
            <a:avLst/>
          </a:prstGeom>
          <a:noFill/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79512" y="332656"/>
            <a:ext cx="4536504" cy="4093428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30238" algn="l"/>
              </a:tabLst>
            </a:pPr>
            <a:r>
              <a:rPr kumimoji="0" lang="it-IT" sz="2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L’elemento centrale del tentativo di de </a:t>
            </a:r>
            <a:r>
              <a:rPr kumimoji="0" lang="it-IT" sz="2000" b="0" i="0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Broglie</a:t>
            </a:r>
            <a:r>
              <a:rPr kumimoji="0" lang="it-IT" sz="20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 venire a capo del “mistero dei quanti” consiste nello stabilire una simmetria nella natura: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30238" algn="l"/>
              </a:tabLst>
            </a:pPr>
            <a:endParaRPr kumimoji="0" lang="it-IT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630238" algn="l"/>
              </a:tabLst>
            </a:pPr>
            <a:r>
              <a:rPr kumimoji="0" lang="it-IT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così come ad un’onda elettromagnetica di frequenza 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</a:t>
            </a:r>
            <a:r>
              <a:rPr kumimoji="0" lang="it-IT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lunghezza d’onda 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λ= c/ν</a:t>
            </a:r>
            <a:r>
              <a:rPr kumimoji="0" lang="it-IT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è associato un corpuscolo di energia 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E=hν</a:t>
            </a:r>
            <a:r>
              <a:rPr kumimoji="0" lang="it-IT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quantità di moto </a:t>
            </a:r>
            <a:r>
              <a:rPr kumimoji="0" lang="it-IT" sz="2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p=h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/λ,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80975" algn="l"/>
                <a:tab pos="630238" algn="l"/>
              </a:tabLst>
            </a:pPr>
            <a:endParaRPr kumimoji="0" lang="it-IT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30238" algn="l"/>
              </a:tabLst>
            </a:pPr>
            <a:r>
              <a:rPr kumimoji="0" lang="it-IT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 un corpuscolo di energia a riposo 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E=m</a:t>
            </a:r>
            <a:r>
              <a:rPr kumimoji="0" lang="it-IT" sz="20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c²</a:t>
            </a:r>
            <a:r>
              <a:rPr kumimoji="0" lang="it-IT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quantità di moto p è associata un’onda di lunghezza </a:t>
            </a:r>
            <a:r>
              <a:rPr kumimoji="0" lang="it-IT" sz="2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λ=h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/p.</a:t>
            </a:r>
            <a:endParaRPr kumimoji="0" lang="it-IT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544522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tesi di de </a:t>
            </a:r>
            <a:r>
              <a:rPr lang="it-IT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Broglie</a:t>
            </a:r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(1924, tesi di dottorato) fu accolta con scetticismo da parte dei suoi esaminatori.</a:t>
            </a:r>
          </a:p>
          <a:p>
            <a:r>
              <a:rPr lang="it-IT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Uno di questi però, Paul </a:t>
            </a:r>
            <a:r>
              <a:rPr lang="it-IT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Langevin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3563888" y="6237312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11253" y="1628800"/>
            <a:ext cx="75520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rgbClr val="0070C0"/>
                </a:solidFill>
                <a:latin typeface="Algerian" pitchFamily="82" charset="0"/>
              </a:rPr>
              <a:t>Le origini</a:t>
            </a:r>
          </a:p>
          <a:p>
            <a:pPr algn="ctr"/>
            <a:r>
              <a:rPr lang="it-IT" sz="4000" dirty="0" smtClean="0">
                <a:solidFill>
                  <a:srgbClr val="0070C0"/>
                </a:solidFill>
                <a:latin typeface="Algerian" pitchFamily="82" charset="0"/>
              </a:rPr>
              <a:t>Della</a:t>
            </a:r>
          </a:p>
          <a:p>
            <a:pPr algn="ctr"/>
            <a:r>
              <a:rPr lang="it-IT" sz="6000" dirty="0" smtClean="0">
                <a:solidFill>
                  <a:srgbClr val="FF0000"/>
                </a:solidFill>
                <a:latin typeface="Algerian" pitchFamily="82" charset="0"/>
              </a:rPr>
              <a:t>Fisica</a:t>
            </a:r>
          </a:p>
          <a:p>
            <a:pPr algn="ctr"/>
            <a:r>
              <a:rPr lang="it-IT" sz="6000" dirty="0" smtClean="0">
                <a:solidFill>
                  <a:srgbClr val="FF0000"/>
                </a:solidFill>
                <a:latin typeface="Algerian" pitchFamily="82" charset="0"/>
              </a:rPr>
              <a:t>quantistica</a:t>
            </a:r>
            <a:endParaRPr lang="it-IT" sz="6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67744" y="285293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Paul LANGEVIN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(Parigi, 23 gennaio 1872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-Parigi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19 dicembre 1946)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http://upload.wikimedia.org/wikipedia/commons/thumb/b/b0/Langevin.jpg/220px-Lange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2"/>
            <a:ext cx="2095500" cy="2695576"/>
          </a:xfrm>
          <a:prstGeom prst="rect">
            <a:avLst/>
          </a:prstGeom>
          <a:noFill/>
        </p:spPr>
      </p:pic>
      <p:pic>
        <p:nvPicPr>
          <p:cNvPr id="109572" name="Picture 4" descr="http://www.amnh.org/var/ezflow_site/storage/images/media/amnh/images/exhibitions/past-exhibitions/einstein2/einstein_smalldynamiclead/434266-1-eng-US/einstein_smalldynamiclead_dynamic_lead_sl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4896544" cy="2448272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5940152" y="4077072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Max BORN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Breslau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11 dicembre 1882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-Göttingen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5 gennaio 1970)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4" name="Picture 6" descr="http://www-history.mcs.st-andrews.ac.uk/BigPictures/Born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08720"/>
            <a:ext cx="2428875" cy="3105150"/>
          </a:xfrm>
          <a:prstGeom prst="rect">
            <a:avLst/>
          </a:prstGeom>
          <a:noFill/>
        </p:spPr>
      </p:pic>
      <p:cxnSp>
        <p:nvCxnSpPr>
          <p:cNvPr id="23" name="Connettore 7 22"/>
          <p:cNvCxnSpPr/>
          <p:nvPr/>
        </p:nvCxnSpPr>
        <p:spPr>
          <a:xfrm>
            <a:off x="7020272" y="4941168"/>
            <a:ext cx="1872208" cy="936104"/>
          </a:xfrm>
          <a:prstGeom prst="curvedConnector3">
            <a:avLst>
              <a:gd name="adj1" fmla="val -1296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nettore 7 34"/>
          <p:cNvCxnSpPr/>
          <p:nvPr/>
        </p:nvCxnSpPr>
        <p:spPr>
          <a:xfrm rot="5400000">
            <a:off x="215516" y="1952836"/>
            <a:ext cx="2952328" cy="1728192"/>
          </a:xfrm>
          <a:prstGeom prst="curvedConnector3">
            <a:avLst>
              <a:gd name="adj1" fmla="val -3022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V="1">
            <a:off x="3419872" y="3284984"/>
            <a:ext cx="2520280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24128" y="544522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Walter Maurice ELSASSER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Mannheim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20 marzo1904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-Baltimora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14 ottobre 1991)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8" name="Picture 2" descr="http://www.yalosabes.com/images/elsasser_walter_maur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4864"/>
            <a:ext cx="2286000" cy="3086101"/>
          </a:xfrm>
          <a:prstGeom prst="rect">
            <a:avLst/>
          </a:prstGeom>
          <a:noFill/>
        </p:spPr>
      </p:pic>
      <p:pic>
        <p:nvPicPr>
          <p:cNvPr id="4" name="Picture 8" descr="http://upload.wikimedia.org/wikipedia/commons/6/6c/James_Fran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6672"/>
            <a:ext cx="3600450" cy="28575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403648" y="3429000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James FRANCK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(Amburgo, 26 agosto 1882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-Gottingen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21 maggio 1964)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0" name="AutoShape 4" descr="data:image/jpeg;base64,/9j/4AAQSkZJRgABAQAAAQABAAD/2wCEAAkGBxISEhUUEhIUFBUVFBQVFBQUFxQUFBQYFBQWFhUUFRUYHCggGBolHBUUITEhJSkrLi4uFx8zODMsNygtLisBCgoKBQUFDgUFDisZExkrKysrKysrKysrKysrKysrKysrKysrKysrKysrKysrKysrKysrKysrKysrKysrKysrK//AABEIAPAAvQMBIgACEQEDEQH/xAAcAAABBQEBAQAAAAAAAAAAAAADAQIEBQYABwj/xAA5EAABAwIFAgQEBQQBBAMAAAABAAIRAyEEBRIxQVFhBiJxgRMykcFCobHR8BQjUuHxB3KCkjNDYv/EABQBAQAAAAAAAAAAAAAAAAAAAAD/xAAUEQEAAAAAAAAAAAAAAAAAAAAA/9oADAMBAAIRAxEAPwDN14v6oTSuqHdNCAutNqOHCG5yZrQSG1UYCVFYjtKB2qEOo6U5yA5yBXFMcUspGUybgbboEATgmsqAu0i5G4F4VocM3mfQIK4pquKeXNc0lp24O6qatQNN2mOxQD1IrSgF7ZsiA2QSmuRWKJTejscgm00XWojHp2tA6o9I16ZKSUBXOTdQQnvQ9aCI5wP87lDLkMu/nuU0vQONQrpQpK4FBLpOR/iKAKiNqsgeayTuhNQcZXsGjm56+iCywhpOEudYb9PZRcW91QHSTTpj81H/AKEviJm0DgLRYfwxXLBqO946eqCpySk6YYC5vJiJ9SrrHZoGDS1l4ud49l1Wj/Stgul30AVfTzVswACSfmOw6oK7E42rN3FQX4sncqzzPAVKj/7N57KxyrwFiKh88sHcIMyytKkUa52W1xH/AEvcLirPsorfB1SnIfuNiEFKxFDkOvIcQRDm2I47FIwoJLXlPa9R9aRr0EtzkIvXSgvN0BHOQtSaSguegjl6TWgkwuDkBddkgCYCuLkBdSVrkEORWoD0KZJ/lkbFYP4ZmxI2HQ9fVLgXaQXKdRph/sDHcndBZ+FqTTUbIB5juvR2UwR7LGeE8GKfEuPXiVsqcxug8p8TZPiKmJqWm9umnhTci8EvLdT7OJsIXqDaLS6YEwB9FLZSH/CCi8LeHxTl7hcSAFoTSHRGaYCC96BryouIaDMhHeVFqvQeeeN8nv8AGp/MPmH+Q5WNY9etZrR1AjqvKcbT0VHtPUoFRGKPKcHICF6QPTSE2UC1KiA5I9ybKAVQBDDlzymoHsKcmMTyg5GaUJqK1BOwdLVzsrLK6bgWg/KGyfcqnwdWCtTljLE8Ej6Qgv8AIqp0yRHQrQUdvzVFlLwYb+S0TQgkYd6mUyqylWa2Z4VZjPGNCmSAdWneL+yDVl4hRqlRZjA+NcNV/HBJiDurA4sOdDTqtNuPVBbkqPWhRKuJI3tblVOJ8SUG2LxPrKCfitivK/EFKKzndSSvQxmjag8pEFef+JjFT6oKuVxTQU1z0BdSbUqWQ9SHVQKXJqGHJ2tAPSuLU3Un6pQNlFbshJ7EBGokoQKVpug0WR5ZhnQ7EVHNJ+Vjf1cVrK/hwspF2Hq6mxMOv+ai+C6LHUhIBJDgSeg4Vs3HtpVhRpNJYRJ/xaTx7oImRvqAeZo37rQHHW8zHDuIcPyuoYeGP0xE3U5gB2t6FBU5tiQ7yNIdInTMGDblZnM6GNgNpMDKbhAayJBm5cVvqugOlw82wO8pWUWxJ3KDB5l4af8A2yDqNtWwjqtP4WaKbnUgWktMug3E8d1PGEBMgAeyj5Tlpp1alUu1azAGwaJ4tugiePq1VmGeaYkzFtwDyvMKOEbTLQ9he9xBJcYBnpHRe0Z7R1UXQYlpErO5bg2OY1pILmDfSNz0HCDPtcKJDRT0Oj5QZaRvIKqM8puqOa5skG0cg91tMfgBJcSDFh7qjxzPhtkWiSJAM+qDI1mFpgiD0KE4qXmeJc8tLgNUX91BQE+ImuqJrghOKB0pUHUna0HLk2V2tAREYgtKK1ArkwuSPemyg2/gLHi9M7zI9HWIW7w2HaJkch0leM5ZjTSqNe2LG46ibhetZfiBWpNqUoex40uaZt1E9UE7N6QcA4b22QcLWhFrUyxkRDeBMx7oVJl5QWtN4IuilojZV7HqbSrWug6sTG0Dkn7JjDsBsAhYl7iCRwJA3n2WLreNXtqafgP0gw5+0f8Aig3mLbNKDzIWdyyBqEXBj1vyomJ8YMDYBDkHIcw1udIu6DH+kFpjYgkrDZjiD/dLtmxH5LT53VMQO6x/iB2lgB3dBPtCCifVJJJ5KaSkKZCAjnIbkyU0lA55SAoZKWUHF33XNcmkpUBGuRJQJTpQKSulNcUkoH61d+HfEVXCOJp3aT5mHYqgRqLCTABN4t1KD0fCeMzjKrKbKRptGpzySDJAsBHC0VB1gsp4ay34bdRbcgeq0mDqRZBZUSpTaoURiBiviC7Gz76fzQXArDZRMc1hBloNouAqD+qxQ3o27ODklXMHAf3GOA6FpQV+NydrSXNFtx2XYVpadSXGZ1As23QzP6KFluYfEMaS03sRCCVnGJa0FzjYbnqsJj8aajy7jYei0HjTERT08kgLH/EQG1JZTA9dKDnoZKe4oRKBJSpuldoQNeUoemOXNQP1JwchldqQE1JC9MRKFAvcAP4OUErLcMajo2A3K9K8C5DrqVHkANY006cj8RF3fostgMGGaQB0PdeneCMaHMdTMBwNo/Fsgj0sNDYO4kHrZQK50ulbHOMB/wDY0W/EO/VZjHUhdAejWsDKkOqLO4bHaDpdYcK8wmJa4bhAhxACBUzDvAH0VkzCU3b/ALKBi8kpO2eRbsghVKzXbmUjBTEmBYJaWSMZJNRzreiyPi3NvhNNNh8zt+wQZnxNmPxaxgy1pICqmFNKViA4cnakFLKAsrgg6k8PQPhdCZ8RdrQCck1JXBMKB0rtSaiUaLnGGiSgRpWmyjBw2Tu43PRMyzKGNEuMn9Fc4Nu8Gb9JQGFMAAzbk/itwpWX4p9J4cydTSD2jooteAARuTfuloVYaJtLojp3Qev5NmbcRSDxvEPb0PIKqs9yY3fT23LenosPkudHDVQ8SWmNbYsRMT6r1XB4htRge0y1wkIPLc0oGPRVWGzB1M2JI57ei9Pz7IG1QXMsf8eq84zXLTTcQRBG6CdSz7mZQaviO+xVOKUKM+kS4AoJebeK3MaRBk7BYTFYh1R5e65P8habxZlzWmk8fjYZ6SDCzjsKeEEdOBXOpFNQPSFdqSEoEXalyRyArXp+pRA5Ga5ApTXIjWEmGiVcZflN5fFuEEHAZW+pc+UfmtPgMuDASBEDnnui0KYiDbv9kQuPWxtpGw90HUjHFv5uhGrpdeYd0/VJrMkXH6JtUkCQIEccEHugPTdqEWkcf7RKoOktFpIO/PshtfPmiJg2vvv90T4hInex9vVA4wJBEGNzf6LTeC8/+CRSfdhO8/KTO44Cx9B2oCCNU/yEZr/mAm5AsNzHVB7eyp/O3BUHNcrZXB1gTEaov7rL+Cc81N+BUPmb8s7kdPVbGnVQeZZ1kz8O648p2cNv9KhqvvDRLnGGjuvbMRQY9pY4AtdYgrwfxLj3YTF1qdBoa5j4a8nXAsbN90Ezx5hzTZhh0Y76ysiyp1V74hz04vDUXuAD2Pex4GxsCCsy4oJ0t4Tn0muG11CY5HoPi6CJiaEbcICsXnU4jrdVxEEhByY8oiC83QNT2uTE5qDb0MubSAAFz9SVJ+Ftvbjr+ysqzADO28HuClpYYu3Np/JBGZRG+kz1lG+HaRAJ3H3KMwNiSZ9O3VR6BBkiIjSb3HogBiaQLulrKI8H06lSMUSPKImRfsnOZO+0bdT3QRqG5G5bEG9tVk7WDYmN2m53m1kOiATM2nSB3bH7omIqANcDaTv+L6e6BrMOAbRAIk9SngENgQZIMzER0QsA/VqAaYIlruDBIM95CktaI0xG7tgeNkA6NV7XB2rTDpB6QvTvDWcDEUwdnizu8crzGQQSIkGIj6o2VZi+hVD2H/uHXsg9iOLDPmI5n7/kvnfxLjRWxNaqLa6jj7AwP0XpGaf1eOok4eNLwW73E7+68orU3Neabmw5hLC0m8jlBHdVIGngnUP0RnC0qPUpi0bmZCtW4V2j5TZBXolMFOiEZmyDqY84noo2OowZ6qWGzCfmVPyT/NkFMUxycEjkA10LkoKD2SowyZAInoglpDpuQBtwj62kCeLnv1CG54sBO9+yDnFpEAC4+irKlJrTYwbzA4UnEVYdY3AMkxo0jeVHLpMtPE6nDcf/AJH3QDFKBfaCZ5j0QqL5BjbfiI6num1yfLop6nPsXuJ8o/ESeFEq4NzS41HROoaQbnUAI7i0oFqYq+lsl145Bd9h34VbTxWlwNeQRPzAjrsdiLq3puIEABrT+I3IniyeaflHW481yR0EoIODrUgJBgFoAAPRxcT7kqX8VpEh1mmP+VCxOApunU0Dna+26fgKYYwNDbbzvv2QGbB3kg8gFFbT4nT689lGc8h3GwMbgyYTmVJ5kmYmTEeiDQ+D88/paoDv/icYdO7TMByqP+qmUhmOFSnp04imHao/EBBj1gKMTIBIsLmBYzsoniGvVcynLnEUZDN7aiN0GZxlMtIkEbXjdazB19dJpg7b8LKZhWc8y4+kbLR+G6gdSAPEoI2NwwiWoFNhCucRRkTBEj2QKVEDZBGp4YxKHixqYQrhjZbf2VVWbDvdBQObBhMKsc0w8Q7qq4oBrlye0IPXajnDgC9j9lXYrHOYbgmS0W1O25/NXznjSLWnn9VU43CyWvaW7FsO1Dci4InogrMRjGtJc5odpDXsdAnynzRPVJimXkOOnSBGxJubHjdOzbCBoLt7H0A3IUJ1V9g/oCB+6Cb/AFIOkNERsZNu4HKmVQ24AJOn5jcmeFRDE7hsSDB6QrLD1drWmN4lAyoHNBB2i/fsisJ0gkn5dukJ76ocSCT5SByZkTF+iZSfaDMHaL+xQR6dO52F9/8ASTFtIcALjc8/kmVxDgSBciDPM/pslcCHdpvfbuCgZUBIsZLdwbBRy5x20/zopD2kyARJIG/0QmsIJEXHI29PVArHEgjebHjZNLSRpP06WRqQHQz29OU0CCZBjfr7k8IMxmOFNNxB2Nx1KsMiOlwB2df91JzSgKjSRu0S30i6gZW8lod/i8j6iUGre2WANvvdV9EaSZVnSiGtuNQn6KHiGX/IIFou4VXm40vA6qfh/mAUPOTJb1m6AOa0P7IJWcK1eYeamAOiyrxBKAcJ7UhXByD1zD1Q4wXG38snVardMCwn3VVTxWloncRdSG1Ab2v12QNrY6m6ZLQGmGgnkWJKiY6mHCwPckW9pU9+GBEgCODAuqzFEtuebDp6oKx9EsN2kzeP2RP6yI3iRHZPzDEF7Z5ChsxGoCyC7p1C4bWJ32kpj2aLAmNt7D/ahUK4AI4d8vRWdHEgNLSARG3CCPUoh0zaQRHHuqyk+pSm2to/9m3462V0QDwePYQmupAi8+vsggUcU15JYbmd7cchFMiATYe8+6j4nLQ6C06Xbah9+yiOxb2eWqO2tvym4j0QWdGiCevI3BHqh6txBEWif1S6w4AidtxsbkJkydpI/klB2kW3/n2VZVwvw/jtEwdDm/dW/wAWJJ+vXsh4hpc1xifKR9/sgk5XWBaJM+Wx5BRqtEAxyRMnlUuTVoEHe3t3V/VB3t8vKCv0xcmIKi5xaD1g29FJrsETe4VdjqpIH0QScG2R6qgzmlpetFlh4ULxFhLaggzsLly5B6JiMHBN9ztxBUWs4tMTG35bq3cbxBi4/ZQ8XhQ64vKAlDE2Aue3AXYgTxaL/wDKhCi9lwONvRTqLpBvFkFNWwo3Ekk7bhV9KkQSO5/kLQgm+kdfdZ3E1CHu1CD0QEpvAgm5vHVWeGqSPMFRsJO11PZXIi1rILum8c9uvCWnBfa9vTfeTyoFE3joYBlHqEk3I6dJCB9anBEXvFuPRBxeHDtwDbnv17qRbTt6JumWkAgHoefdBQ1srcwyx2mb6Tdp7dlJwWIA8tTyu3j/ACHEO+ytX1AG3bqMEki1uY3nZRsQBUGl4DhwTvEyEHF8GO23APQJrLj1H6KqdiDQeNZ1MOzjuOzla0agdcGQeEFbTpfDqwTYme6v2gXLTJ7KozamQQ4fh/RT8BUBA81je37oExDd7ehn7KmxgtHRxV+9hvJne6zla9h/kZQScpqXVriKephnpsqbKXAOV8RKDB1WaXEdCkhT87oaah7lQw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1622" name="AutoShape 6" descr="data:image/jpeg;base64,/9j/4AAQSkZJRgABAQAAAQABAAD/2wCEAAkGBxISEhUUEhIUFBUVFBQVFBQUFxQUFBQYFBQWFhUUFRUYHCggGBolHBUUITEhJSkrLi4uFx8zODMsNygtLisBCgoKBQUFDgUFDisZExkrKysrKysrKysrKysrKysrKysrKysrKysrKysrKysrKysrKysrKysrKysrKysrKysrK//AABEIAPAAvQMBIgACEQEDEQH/xAAcAAABBQEBAQAAAAAAAAAAAAADAQIEBQYABwj/xAA5EAABAwIFAgQEBQQBBAMAAAABAAIRAyEEBRIxQVFhBiJxgRMykcFCobHR8BQjUuHxB3KCkjNDYv/EABQBAQAAAAAAAAAAAAAAAAAAAAD/xAAUEQEAAAAAAAAAAAAAAAAAAAAA/9oADAMBAAIRAxEAPwDN14v6oTSuqHdNCAutNqOHCG5yZrQSG1UYCVFYjtKB2qEOo6U5yA5yBXFMcUspGUybgbboEATgmsqAu0i5G4F4VocM3mfQIK4pquKeXNc0lp24O6qatQNN2mOxQD1IrSgF7ZsiA2QSmuRWKJTejscgm00XWojHp2tA6o9I16ZKSUBXOTdQQnvQ9aCI5wP87lDLkMu/nuU0vQONQrpQpK4FBLpOR/iKAKiNqsgeayTuhNQcZXsGjm56+iCywhpOEudYb9PZRcW91QHSTTpj81H/AKEviJm0DgLRYfwxXLBqO946eqCpySk6YYC5vJiJ9SrrHZoGDS1l4ud49l1Wj/Stgul30AVfTzVswACSfmOw6oK7E42rN3FQX4sncqzzPAVKj/7N57KxyrwFiKh88sHcIMyytKkUa52W1xH/AEvcLirPsorfB1SnIfuNiEFKxFDkOvIcQRDm2I47FIwoJLXlPa9R9aRr0EtzkIvXSgvN0BHOQtSaSguegjl6TWgkwuDkBddkgCYCuLkBdSVrkEORWoD0KZJ/lkbFYP4ZmxI2HQ9fVLgXaQXKdRph/sDHcndBZ+FqTTUbIB5juvR2UwR7LGeE8GKfEuPXiVsqcxug8p8TZPiKmJqWm9umnhTci8EvLdT7OJsIXqDaLS6YEwB9FLZSH/CCi8LeHxTl7hcSAFoTSHRGaYCC96BryouIaDMhHeVFqvQeeeN8nv8AGp/MPmH+Q5WNY9etZrR1AjqvKcbT0VHtPUoFRGKPKcHICF6QPTSE2UC1KiA5I9ybKAVQBDDlzymoHsKcmMTyg5GaUJqK1BOwdLVzsrLK6bgWg/KGyfcqnwdWCtTljLE8Ej6Qgv8AIqp0yRHQrQUdvzVFlLwYb+S0TQgkYd6mUyqylWa2Z4VZjPGNCmSAdWneL+yDVl4hRqlRZjA+NcNV/HBJiDurA4sOdDTqtNuPVBbkqPWhRKuJI3tblVOJ8SUG2LxPrKCfitivK/EFKKzndSSvQxmjag8pEFef+JjFT6oKuVxTQU1z0BdSbUqWQ9SHVQKXJqGHJ2tAPSuLU3Un6pQNlFbshJ7EBGokoQKVpug0WR5ZhnQ7EVHNJ+Vjf1cVrK/hwspF2Hq6mxMOv+ai+C6LHUhIBJDgSeg4Vs3HtpVhRpNJYRJ/xaTx7oImRvqAeZo37rQHHW8zHDuIcPyuoYeGP0xE3U5gB2t6FBU5tiQ7yNIdInTMGDblZnM6GNgNpMDKbhAayJBm5cVvqugOlw82wO8pWUWxJ3KDB5l4af8A2yDqNtWwjqtP4WaKbnUgWktMug3E8d1PGEBMgAeyj5Tlpp1alUu1azAGwaJ4tugiePq1VmGeaYkzFtwDyvMKOEbTLQ9he9xBJcYBnpHRe0Z7R1UXQYlpErO5bg2OY1pILmDfSNz0HCDPtcKJDRT0Oj5QZaRvIKqM8puqOa5skG0cg91tMfgBJcSDFh7qjxzPhtkWiSJAM+qDI1mFpgiD0KE4qXmeJc8tLgNUX91BQE+ImuqJrghOKB0pUHUna0HLk2V2tAREYgtKK1ArkwuSPemyg2/gLHi9M7zI9HWIW7w2HaJkch0leM5ZjTSqNe2LG46ibhetZfiBWpNqUoex40uaZt1E9UE7N6QcA4b22QcLWhFrUyxkRDeBMx7oVJl5QWtN4IuilojZV7HqbSrWug6sTG0Dkn7JjDsBsAhYl7iCRwJA3n2WLreNXtqafgP0gw5+0f8Aig3mLbNKDzIWdyyBqEXBj1vyomJ8YMDYBDkHIcw1udIu6DH+kFpjYgkrDZjiD/dLtmxH5LT53VMQO6x/iB2lgB3dBPtCCifVJJJ5KaSkKZCAjnIbkyU0lA55SAoZKWUHF33XNcmkpUBGuRJQJTpQKSulNcUkoH61d+HfEVXCOJp3aT5mHYqgRqLCTABN4t1KD0fCeMzjKrKbKRptGpzySDJAsBHC0VB1gsp4ay34bdRbcgeq0mDqRZBZUSpTaoURiBiviC7Gz76fzQXArDZRMc1hBloNouAqD+qxQ3o27ODklXMHAf3GOA6FpQV+NydrSXNFtx2XYVpadSXGZ1As23QzP6KFluYfEMaS03sRCCVnGJa0FzjYbnqsJj8aajy7jYei0HjTERT08kgLH/EQG1JZTA9dKDnoZKe4oRKBJSpuldoQNeUoemOXNQP1JwchldqQE1JC9MRKFAvcAP4OUErLcMajo2A3K9K8C5DrqVHkANY006cj8RF3fostgMGGaQB0PdeneCMaHMdTMBwNo/Fsgj0sNDYO4kHrZQK50ulbHOMB/wDY0W/EO/VZjHUhdAejWsDKkOqLO4bHaDpdYcK8wmJa4bhAhxACBUzDvAH0VkzCU3b/ALKBi8kpO2eRbsghVKzXbmUjBTEmBYJaWSMZJNRzreiyPi3NvhNNNh8zt+wQZnxNmPxaxgy1pICqmFNKViA4cnakFLKAsrgg6k8PQPhdCZ8RdrQCck1JXBMKB0rtSaiUaLnGGiSgRpWmyjBw2Tu43PRMyzKGNEuMn9Fc4Nu8Gb9JQGFMAAzbk/itwpWX4p9J4cydTSD2jooteAARuTfuloVYaJtLojp3Qev5NmbcRSDxvEPb0PIKqs9yY3fT23LenosPkudHDVQ8SWmNbYsRMT6r1XB4htRge0y1wkIPLc0oGPRVWGzB1M2JI57ei9Pz7IG1QXMsf8eq84zXLTTcQRBG6CdSz7mZQaviO+xVOKUKM+kS4AoJebeK3MaRBk7BYTFYh1R5e65P8habxZlzWmk8fjYZ6SDCzjsKeEEdOBXOpFNQPSFdqSEoEXalyRyArXp+pRA5Ga5ApTXIjWEmGiVcZflN5fFuEEHAZW+pc+UfmtPgMuDASBEDnnui0KYiDbv9kQuPWxtpGw90HUjHFv5uhGrpdeYd0/VJrMkXH6JtUkCQIEccEHugPTdqEWkcf7RKoOktFpIO/PshtfPmiJg2vvv90T4hInex9vVA4wJBEGNzf6LTeC8/+CRSfdhO8/KTO44Cx9B2oCCNU/yEZr/mAm5AsNzHVB7eyp/O3BUHNcrZXB1gTEaov7rL+Cc81N+BUPmb8s7kdPVbGnVQeZZ1kz8O648p2cNv9KhqvvDRLnGGjuvbMRQY9pY4AtdYgrwfxLj3YTF1qdBoa5j4a8nXAsbN90Ezx5hzTZhh0Y76ysiyp1V74hz04vDUXuAD2Pex4GxsCCsy4oJ0t4Tn0muG11CY5HoPi6CJiaEbcICsXnU4jrdVxEEhByY8oiC83QNT2uTE5qDb0MubSAAFz9SVJ+Ftvbjr+ysqzADO28HuClpYYu3Np/JBGZRG+kz1lG+HaRAJ3H3KMwNiSZ9O3VR6BBkiIjSb3HogBiaQLulrKI8H06lSMUSPKImRfsnOZO+0bdT3QRqG5G5bEG9tVk7WDYmN2m53m1kOiATM2nSB3bH7omIqANcDaTv+L6e6BrMOAbRAIk9SngENgQZIMzER0QsA/VqAaYIlruDBIM95CktaI0xG7tgeNkA6NV7XB2rTDpB6QvTvDWcDEUwdnizu8crzGQQSIkGIj6o2VZi+hVD2H/uHXsg9iOLDPmI5n7/kvnfxLjRWxNaqLa6jj7AwP0XpGaf1eOok4eNLwW73E7+68orU3Neabmw5hLC0m8jlBHdVIGngnUP0RnC0qPUpi0bmZCtW4V2j5TZBXolMFOiEZmyDqY84noo2OowZ6qWGzCfmVPyT/NkFMUxycEjkA10LkoKD2SowyZAInoglpDpuQBtwj62kCeLnv1CG54sBO9+yDnFpEAC4+irKlJrTYwbzA4UnEVYdY3AMkxo0jeVHLpMtPE6nDcf/AJH3QDFKBfaCZ5j0QqL5BjbfiI6num1yfLop6nPsXuJ8o/ESeFEq4NzS41HROoaQbnUAI7i0oFqYq+lsl145Bd9h34VbTxWlwNeQRPzAjrsdiLq3puIEABrT+I3IniyeaflHW481yR0EoIODrUgJBgFoAAPRxcT7kqX8VpEh1mmP+VCxOApunU0Dna+26fgKYYwNDbbzvv2QGbB3kg8gFFbT4nT689lGc8h3GwMbgyYTmVJ5kmYmTEeiDQ+D88/paoDv/icYdO7TMByqP+qmUhmOFSnp04imHao/EBBj1gKMTIBIsLmBYzsoniGvVcynLnEUZDN7aiN0GZxlMtIkEbXjdazB19dJpg7b8LKZhWc8y4+kbLR+G6gdSAPEoI2NwwiWoFNhCucRRkTBEj2QKVEDZBGp4YxKHixqYQrhjZbf2VVWbDvdBQObBhMKsc0w8Q7qq4oBrlye0IPXajnDgC9j9lXYrHOYbgmS0W1O25/NXznjSLWnn9VU43CyWvaW7FsO1Dci4InogrMRjGtJc5odpDXsdAnynzRPVJimXkOOnSBGxJubHjdOzbCBoLt7H0A3IUJ1V9g/oCB+6Cb/AFIOkNERsZNu4HKmVQ24AJOn5jcmeFRDE7hsSDB6QrLD1drWmN4lAyoHNBB2i/fsisJ0gkn5dukJ76ocSCT5SByZkTF+iZSfaDMHaL+xQR6dO52F9/8ASTFtIcALjc8/kmVxDgSBciDPM/pslcCHdpvfbuCgZUBIsZLdwbBRy5x20/zopD2kyARJIG/0QmsIJEXHI29PVArHEgjebHjZNLSRpP06WRqQHQz29OU0CCZBjfr7k8IMxmOFNNxB2Nx1KsMiOlwB2df91JzSgKjSRu0S30i6gZW8lod/i8j6iUGre2WANvvdV9EaSZVnSiGtuNQn6KHiGX/IIFou4VXm40vA6qfh/mAUPOTJb1m6AOa0P7IJWcK1eYeamAOiyrxBKAcJ7UhXByD1zD1Q4wXG38snVardMCwn3VVTxWloncRdSG1Ab2v12QNrY6m6ZLQGmGgnkWJKiY6mHCwPckW9pU9+GBEgCODAuqzFEtuebDp6oKx9EsN2kzeP2RP6yI3iRHZPzDEF7Z5ChsxGoCyC7p1C4bWJ32kpj2aLAmNt7D/ahUK4AI4d8vRWdHEgNLSARG3CCPUoh0zaQRHHuqyk+pSm2to/9m3462V0QDwePYQmupAi8+vsggUcU15JYbmd7cchFMiATYe8+6j4nLQ6C06Xbah9+yiOxb2eWqO2tvym4j0QWdGiCevI3BHqh6txBEWif1S6w4AidtxsbkJkydpI/klB2kW3/n2VZVwvw/jtEwdDm/dW/wAWJJ+vXsh4hpc1xifKR9/sgk5XWBaJM+Wx5BRqtEAxyRMnlUuTVoEHe3t3V/VB3t8vKCv0xcmIKi5xaD1g29FJrsETe4VdjqpIH0QScG2R6qgzmlpetFlh4ULxFhLaggzsLly5B6JiMHBN9ztxBUWs4tMTG35bq3cbxBi4/ZQ8XhQ64vKAlDE2Aue3AXYgTxaL/wDKhCi9lwONvRTqLpBvFkFNWwo3Ekk7bhV9KkQSO5/kLQgm+kdfdZ3E1CHu1CD0QEpvAgm5vHVWeGqSPMFRsJO11PZXIi1rILum8c9uvCWnBfa9vTfeTyoFE3joYBlHqEk3I6dJCB9anBEXvFuPRBxeHDtwDbnv17qRbTt6JumWkAgHoefdBQ1srcwyx2mb6Tdp7dlJwWIA8tTyu3j/ACHEO+ytX1AG3bqMEki1uY3nZRsQBUGl4DhwTvEyEHF8GO23APQJrLj1H6KqdiDQeNZ1MOzjuOzla0agdcGQeEFbTpfDqwTYme6v2gXLTJ7KozamQQ4fh/RT8BUBA81je37oExDd7ehn7KmxgtHRxV+9hvJne6zla9h/kZQScpqXVriKephnpsqbKXAOV8RKDB1WaXEdCkhT87oaah7lQw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1624" name="AutoShape 8" descr="data:image/jpeg;base64,/9j/4AAQSkZJRgABAQAAAQABAAD/2wCEAAkGBxISEhUUEhIUFBUVFBQVFBQUFxQUFBQYFBQWFhUUFRUYHCggGBolHBUUITEhJSkrLi4uFx8zODMsNygtLisBCgoKBQUFDgUFDisZExkrKysrKysrKysrKysrKysrKysrKysrKysrKysrKysrKysrKysrKysrKysrKysrKysrK//AABEIAPAAvQMBIgACEQEDEQH/xAAcAAABBQEBAQAAAAAAAAAAAAADAQIEBQYABwj/xAA5EAABAwIFAgQEBQQBBAMAAAABAAIRAyEEBRIxQVFhBiJxgRMykcFCobHR8BQjUuHxB3KCkjNDYv/EABQBAQAAAAAAAAAAAAAAAAAAAAD/xAAUEQEAAAAAAAAAAAAAAAAAAAAA/9oADAMBAAIRAxEAPwDN14v6oTSuqHdNCAutNqOHCG5yZrQSG1UYCVFYjtKB2qEOo6U5yA5yBXFMcUspGUybgbboEATgmsqAu0i5G4F4VocM3mfQIK4pquKeXNc0lp24O6qatQNN2mOxQD1IrSgF7ZsiA2QSmuRWKJTejscgm00XWojHp2tA6o9I16ZKSUBXOTdQQnvQ9aCI5wP87lDLkMu/nuU0vQONQrpQpK4FBLpOR/iKAKiNqsgeayTuhNQcZXsGjm56+iCywhpOEudYb9PZRcW91QHSTTpj81H/AKEviJm0DgLRYfwxXLBqO946eqCpySk6YYC5vJiJ9SrrHZoGDS1l4ud49l1Wj/Stgul30AVfTzVswACSfmOw6oK7E42rN3FQX4sncqzzPAVKj/7N57KxyrwFiKh88sHcIMyytKkUa52W1xH/AEvcLirPsorfB1SnIfuNiEFKxFDkOvIcQRDm2I47FIwoJLXlPa9R9aRr0EtzkIvXSgvN0BHOQtSaSguegjl6TWgkwuDkBddkgCYCuLkBdSVrkEORWoD0KZJ/lkbFYP4ZmxI2HQ9fVLgXaQXKdRph/sDHcndBZ+FqTTUbIB5juvR2UwR7LGeE8GKfEuPXiVsqcxug8p8TZPiKmJqWm9umnhTci8EvLdT7OJsIXqDaLS6YEwB9FLZSH/CCi8LeHxTl7hcSAFoTSHRGaYCC96BryouIaDMhHeVFqvQeeeN8nv8AGp/MPmH+Q5WNY9etZrR1AjqvKcbT0VHtPUoFRGKPKcHICF6QPTSE2UC1KiA5I9ybKAVQBDDlzymoHsKcmMTyg5GaUJqK1BOwdLVzsrLK6bgWg/KGyfcqnwdWCtTljLE8Ej6Qgv8AIqp0yRHQrQUdvzVFlLwYb+S0TQgkYd6mUyqylWa2Z4VZjPGNCmSAdWneL+yDVl4hRqlRZjA+NcNV/HBJiDurA4sOdDTqtNuPVBbkqPWhRKuJI3tblVOJ8SUG2LxPrKCfitivK/EFKKzndSSvQxmjag8pEFef+JjFT6oKuVxTQU1z0BdSbUqWQ9SHVQKXJqGHJ2tAPSuLU3Un6pQNlFbshJ7EBGokoQKVpug0WR5ZhnQ7EVHNJ+Vjf1cVrK/hwspF2Hq6mxMOv+ai+C6LHUhIBJDgSeg4Vs3HtpVhRpNJYRJ/xaTx7oImRvqAeZo37rQHHW8zHDuIcPyuoYeGP0xE3U5gB2t6FBU5tiQ7yNIdInTMGDblZnM6GNgNpMDKbhAayJBm5cVvqugOlw82wO8pWUWxJ3KDB5l4af8A2yDqNtWwjqtP4WaKbnUgWktMug3E8d1PGEBMgAeyj5Tlpp1alUu1azAGwaJ4tugiePq1VmGeaYkzFtwDyvMKOEbTLQ9he9xBJcYBnpHRe0Z7R1UXQYlpErO5bg2OY1pILmDfSNz0HCDPtcKJDRT0Oj5QZaRvIKqM8puqOa5skG0cg91tMfgBJcSDFh7qjxzPhtkWiSJAM+qDI1mFpgiD0KE4qXmeJc8tLgNUX91BQE+ImuqJrghOKB0pUHUna0HLk2V2tAREYgtKK1ArkwuSPemyg2/gLHi9M7zI9HWIW7w2HaJkch0leM5ZjTSqNe2LG46ibhetZfiBWpNqUoex40uaZt1E9UE7N6QcA4b22QcLWhFrUyxkRDeBMx7oVJl5QWtN4IuilojZV7HqbSrWug6sTG0Dkn7JjDsBsAhYl7iCRwJA3n2WLreNXtqafgP0gw5+0f8Aig3mLbNKDzIWdyyBqEXBj1vyomJ8YMDYBDkHIcw1udIu6DH+kFpjYgkrDZjiD/dLtmxH5LT53VMQO6x/iB2lgB3dBPtCCifVJJJ5KaSkKZCAjnIbkyU0lA55SAoZKWUHF33XNcmkpUBGuRJQJTpQKSulNcUkoH61d+HfEVXCOJp3aT5mHYqgRqLCTABN4t1KD0fCeMzjKrKbKRptGpzySDJAsBHC0VB1gsp4ay34bdRbcgeq0mDqRZBZUSpTaoURiBiviC7Gz76fzQXArDZRMc1hBloNouAqD+qxQ3o27ODklXMHAf3GOA6FpQV+NydrSXNFtx2XYVpadSXGZ1As23QzP6KFluYfEMaS03sRCCVnGJa0FzjYbnqsJj8aajy7jYei0HjTERT08kgLH/EQG1JZTA9dKDnoZKe4oRKBJSpuldoQNeUoemOXNQP1JwchldqQE1JC9MRKFAvcAP4OUErLcMajo2A3K9K8C5DrqVHkANY006cj8RF3fostgMGGaQB0PdeneCMaHMdTMBwNo/Fsgj0sNDYO4kHrZQK50ulbHOMB/wDY0W/EO/VZjHUhdAejWsDKkOqLO4bHaDpdYcK8wmJa4bhAhxACBUzDvAH0VkzCU3b/ALKBi8kpO2eRbsghVKzXbmUjBTEmBYJaWSMZJNRzreiyPi3NvhNNNh8zt+wQZnxNmPxaxgy1pICqmFNKViA4cnakFLKAsrgg6k8PQPhdCZ8RdrQCck1JXBMKB0rtSaiUaLnGGiSgRpWmyjBw2Tu43PRMyzKGNEuMn9Fc4Nu8Gb9JQGFMAAzbk/itwpWX4p9J4cydTSD2jooteAARuTfuloVYaJtLojp3Qev5NmbcRSDxvEPb0PIKqs9yY3fT23LenosPkudHDVQ8SWmNbYsRMT6r1XB4htRge0y1wkIPLc0oGPRVWGzB1M2JI57ei9Pz7IG1QXMsf8eq84zXLTTcQRBG6CdSz7mZQaviO+xVOKUKM+kS4AoJebeK3MaRBk7BYTFYh1R5e65P8habxZlzWmk8fjYZ6SDCzjsKeEEdOBXOpFNQPSFdqSEoEXalyRyArXp+pRA5Ga5ApTXIjWEmGiVcZflN5fFuEEHAZW+pc+UfmtPgMuDASBEDnnui0KYiDbv9kQuPWxtpGw90HUjHFv5uhGrpdeYd0/VJrMkXH6JtUkCQIEccEHugPTdqEWkcf7RKoOktFpIO/PshtfPmiJg2vvv90T4hInex9vVA4wJBEGNzf6LTeC8/+CRSfdhO8/KTO44Cx9B2oCCNU/yEZr/mAm5AsNzHVB7eyp/O3BUHNcrZXB1gTEaov7rL+Cc81N+BUPmb8s7kdPVbGnVQeZZ1kz8O648p2cNv9KhqvvDRLnGGjuvbMRQY9pY4AtdYgrwfxLj3YTF1qdBoa5j4a8nXAsbN90Ezx5hzTZhh0Y76ysiyp1V74hz04vDUXuAD2Pex4GxsCCsy4oJ0t4Tn0muG11CY5HoPi6CJiaEbcICsXnU4jrdVxEEhByY8oiC83QNT2uTE5qDb0MubSAAFz9SVJ+Ftvbjr+ysqzADO28HuClpYYu3Np/JBGZRG+kz1lG+HaRAJ3H3KMwNiSZ9O3VR6BBkiIjSb3HogBiaQLulrKI8H06lSMUSPKImRfsnOZO+0bdT3QRqG5G5bEG9tVk7WDYmN2m53m1kOiATM2nSB3bH7omIqANcDaTv+L6e6BrMOAbRAIk9SngENgQZIMzER0QsA/VqAaYIlruDBIM95CktaI0xG7tgeNkA6NV7XB2rTDpB6QvTvDWcDEUwdnizu8crzGQQSIkGIj6o2VZi+hVD2H/uHXsg9iOLDPmI5n7/kvnfxLjRWxNaqLa6jj7AwP0XpGaf1eOok4eNLwW73E7+68orU3Neabmw5hLC0m8jlBHdVIGngnUP0RnC0qPUpi0bmZCtW4V2j5TZBXolMFOiEZmyDqY84noo2OowZ6qWGzCfmVPyT/NkFMUxycEjkA10LkoKD2SowyZAInoglpDpuQBtwj62kCeLnv1CG54sBO9+yDnFpEAC4+irKlJrTYwbzA4UnEVYdY3AMkxo0jeVHLpMtPE6nDcf/AJH3QDFKBfaCZ5j0QqL5BjbfiI6num1yfLop6nPsXuJ8o/ESeFEq4NzS41HROoaQbnUAI7i0oFqYq+lsl145Bd9h34VbTxWlwNeQRPzAjrsdiLq3puIEABrT+I3IniyeaflHW481yR0EoIODrUgJBgFoAAPRxcT7kqX8VpEh1mmP+VCxOApunU0Dna+26fgKYYwNDbbzvv2QGbB3kg8gFFbT4nT689lGc8h3GwMbgyYTmVJ5kmYmTEeiDQ+D88/paoDv/icYdO7TMByqP+qmUhmOFSnp04imHao/EBBj1gKMTIBIsLmBYzsoniGvVcynLnEUZDN7aiN0GZxlMtIkEbXjdazB19dJpg7b8LKZhWc8y4+kbLR+G6gdSAPEoI2NwwiWoFNhCucRRkTBEj2QKVEDZBGp4YxKHixqYQrhjZbf2VVWbDvdBQObBhMKsc0w8Q7qq4oBrlye0IPXajnDgC9j9lXYrHOYbgmS0W1O25/NXznjSLWnn9VU43CyWvaW7FsO1Dci4InogrMRjGtJc5odpDXsdAnynzRPVJimXkOOnSBGxJubHjdOzbCBoLt7H0A3IUJ1V9g/oCB+6Cb/AFIOkNERsZNu4HKmVQ24AJOn5jcmeFRDE7hsSDB6QrLD1drWmN4lAyoHNBB2i/fsisJ0gkn5dukJ76ocSCT5SByZkTF+iZSfaDMHaL+xQR6dO52F9/8ASTFtIcALjc8/kmVxDgSBciDPM/pslcCHdpvfbuCgZUBIsZLdwbBRy5x20/zopD2kyARJIG/0QmsIJEXHI29PVArHEgjebHjZNLSRpP06WRqQHQz29OU0CCZBjfr7k8IMxmOFNNxB2Nx1KsMiOlwB2df91JzSgKjSRu0S30i6gZW8lod/i8j6iUGre2WANvvdV9EaSZVnSiGtuNQn6KHiGX/IIFou4VXm40vA6qfh/mAUPOTJb1m6AOa0P7IJWcK1eYeamAOiyrxBKAcJ7UhXByD1zD1Q4wXG38snVardMCwn3VVTxWloncRdSG1Ab2v12QNrY6m6ZLQGmGgnkWJKiY6mHCwPckW9pU9+GBEgCODAuqzFEtuebDp6oKx9EsN2kzeP2RP6yI3iRHZPzDEF7Z5ChsxGoCyC7p1C4bWJ32kpj2aLAmNt7D/ahUK4AI4d8vRWdHEgNLSARG3CCPUoh0zaQRHHuqyk+pSm2to/9m3462V0QDwePYQmupAi8+vsggUcU15JYbmd7cchFMiATYe8+6j4nLQ6C06Xbah9+yiOxb2eWqO2tvym4j0QWdGiCevI3BHqh6txBEWif1S6w4AidtxsbkJkydpI/klB2kW3/n2VZVwvw/jtEwdDm/dW/wAWJJ+vXsh4hpc1xifKR9/sgk5XWBaJM+Wx5BRqtEAxyRMnlUuTVoEHe3t3V/VB3t8vKCv0xcmIKi5xaD1g29FJrsETe4VdjqpIH0QScG2R6qgzmlpetFlh4ULxFhLaggzsLly5B6JiMHBN9ztxBUWs4tMTG35bq3cbxBi4/ZQ8XhQ64vKAlDE2Aue3AXYgTxaL/wDKhCi9lwONvRTqLpBvFkFNWwo3Ekk7bhV9KkQSO5/kLQgm+kdfdZ3E1CHu1CD0QEpvAgm5vHVWeGqSPMFRsJO11PZXIi1rILum8c9uvCWnBfa9vTfeTyoFE3joYBlHqEk3I6dJCB9anBEXvFuPRBxeHDtwDbnv17qRbTt6JumWkAgHoefdBQ1srcwyx2mb6Tdp7dlJwWIA8tTyu3j/ACHEO+ytX1AG3bqMEki1uY3nZRsQBUGl4DhwTvEyEHF8GO23APQJrLj1H6KqdiDQeNZ1MOzjuOzla0agdcGQeEFbTpfDqwTYme6v2gXLTJ7KozamQQ4fh/RT8BUBA81je37oExDd7ehn7KmxgtHRxV+9hvJne6zla9h/kZQScpqXVriKephnpsqbKXAOV8RKDB1WaXEdCkhT87oaah7lQw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cxnSp>
        <p:nvCxnSpPr>
          <p:cNvPr id="18" name="Connettore 7 17"/>
          <p:cNvCxnSpPr/>
          <p:nvPr/>
        </p:nvCxnSpPr>
        <p:spPr>
          <a:xfrm>
            <a:off x="5148064" y="1124744"/>
            <a:ext cx="2160240" cy="936104"/>
          </a:xfrm>
          <a:prstGeom prst="curvedConnector3">
            <a:avLst>
              <a:gd name="adj1" fmla="val 118338"/>
            </a:avLst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Forma 21"/>
          <p:cNvCxnSpPr>
            <a:endCxn id="5" idx="2"/>
          </p:cNvCxnSpPr>
          <p:nvPr/>
        </p:nvCxnSpPr>
        <p:spPr>
          <a:xfrm flipV="1">
            <a:off x="0" y="4259997"/>
            <a:ext cx="3167844" cy="168928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denstoredanske.dk/@api/deki/files/6472/=20953118.jpg?size=web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312368" cy="430686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683568" y="5805264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Clinton Joseph DAVISSON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Bloomington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22 ottobre 1881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-Charlottesville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1º febbraio 1958)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220072" y="544522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Lester 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Halbert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GERMER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/>
              <a:t>(Chicago, 10 ottobre 1896 -</a:t>
            </a:r>
          </a:p>
          <a:p>
            <a:pPr algn="ctr"/>
            <a:r>
              <a:rPr lang="it-IT" sz="1600" u="sng" dirty="0" err="1" smtClean="0"/>
              <a:t>Gardiner</a:t>
            </a:r>
            <a:r>
              <a:rPr lang="it-IT" sz="1600" dirty="0" smtClean="0"/>
              <a:t>, 3 ottobre 1971)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 descr="http://tudosnaptar.kfki.hu/g/e/germer/ger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132856"/>
            <a:ext cx="2376264" cy="3122529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95536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Spinti da questi sviluppi nel 1927 il fisico americano C. J. 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Davisson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con l’aiuto del suo collega L. H. 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Garmer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ottenne dei dati da un fascio di elettroni 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diffratto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 un cristallo di Nichel in eccellente accordo con le previsioni di De 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Broglie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4005064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George 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Paget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THOMSON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(Cambridge, 3 maggio 1892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-Cambridge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 10 settembre 1975)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6" name="Picture 2" descr="http://www.nobelprize.org/nobel_prizes/physics/laureates/1937/thom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551162" cy="3574778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779912" y="1628800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Due anni dopo, nel 1929, de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Broglie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ottenne il premio Nobel per la fisica “</a:t>
            </a:r>
            <a:r>
              <a:rPr lang="it-IT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 la sua scoperta della natura ondulatoria dell'elettrone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che fu assegnato otto anni dopo, nel 1937, anche a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Davison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Thomson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lang="it-IT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 la loro scoperta sperimentale della diffrazione degli elettroni da cristalli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”.</a:t>
            </a:r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23928" y="332656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Ulteriori conferme alle idee di De 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Broglie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provennero nello stesso anno da G. P. 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Thomson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figlio di J. J. 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Thomson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in Scozia.</a:t>
            </a:r>
            <a:endParaRPr lang="it-IT" dirty="0"/>
          </a:p>
        </p:txBody>
      </p:sp>
      <p:pic>
        <p:nvPicPr>
          <p:cNvPr id="6" name="Picture 4" descr="http://www.biografiasyvidas.com/biografia/b/fotos/brogl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05064"/>
            <a:ext cx="2428512" cy="2528510"/>
          </a:xfrm>
          <a:prstGeom prst="rect">
            <a:avLst/>
          </a:prstGeom>
          <a:noFill/>
        </p:spPr>
      </p:pic>
      <p:pic>
        <p:nvPicPr>
          <p:cNvPr id="113668" name="Picture 4" descr="http://www.aip.org/history/acap/images/bios/davisson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077072"/>
            <a:ext cx="1905000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://www.asia.it/adon/files/fig_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38884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argomentidifisica.files.wordpress.com/2009/10/de7adf53a1e45c222e371fd47dc3a85f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30839" y="2594097"/>
            <a:ext cx="4378866" cy="36004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6372200" y="1412776"/>
            <a:ext cx="1393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gerian" pitchFamily="82" charset="0"/>
              </a:rPr>
              <a:t>luce</a:t>
            </a:r>
            <a:endParaRPr lang="it-IT" sz="4000" dirty="0">
              <a:solidFill>
                <a:schemeClr val="tx1">
                  <a:lumMod val="50000"/>
                  <a:lumOff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31640" y="2708920"/>
            <a:ext cx="2807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Algerian" pitchFamily="82" charset="0"/>
              </a:rPr>
              <a:t>elettroni</a:t>
            </a:r>
            <a:endParaRPr lang="it-IT" sz="4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80115" y="260648"/>
            <a:ext cx="69322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Frange di interferenza</a:t>
            </a:r>
            <a:endParaRPr lang="it-IT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colorare.estaticos.net/disegni/colori/201236/incontro-di-boxe-sport-olimpiadi-dipinto-da-vegekuo-1061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4664"/>
            <a:ext cx="5715000" cy="447675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436096" y="5157192"/>
            <a:ext cx="2569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ATOMISTI</a:t>
            </a:r>
            <a:endParaRPr lang="it-IT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229200"/>
            <a:ext cx="3432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CONTINUISTI</a:t>
            </a:r>
            <a:endParaRPr lang="it-IT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ttore 7 9"/>
          <p:cNvCxnSpPr/>
          <p:nvPr/>
        </p:nvCxnSpPr>
        <p:spPr>
          <a:xfrm rot="5400000" flipH="1" flipV="1">
            <a:off x="2483768" y="4509120"/>
            <a:ext cx="1152128" cy="57606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7 11"/>
          <p:cNvCxnSpPr/>
          <p:nvPr/>
        </p:nvCxnSpPr>
        <p:spPr>
          <a:xfrm rot="5400000" flipH="1" flipV="1">
            <a:off x="5040052" y="4833156"/>
            <a:ext cx="1224136" cy="2880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619672" y="6021288"/>
            <a:ext cx="584326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Incontro terminato in parità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08104" y="4077072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Erwin R. J. A. SCHROEDINGER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(Vienna, 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12 agosto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 1887 -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Vienna, 4 gennaio 1961)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http://cdn6.mind-phronesis.co.uk/wp-content/uploads/2013/06/Schrodi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8490" y="332655"/>
            <a:ext cx="3040768" cy="3744417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5796136" y="5445224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Nel 1933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Schroedinger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vince il premio Nobel “</a:t>
            </a:r>
            <a:r>
              <a:rPr lang="it-IT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la scoperta di nuove forme produttive di teoria atomica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1043608" y="260648"/>
          <a:ext cx="4176464" cy="936104"/>
        </p:xfrm>
        <a:graphic>
          <a:graphicData uri="http://schemas.openxmlformats.org/presentationml/2006/ole">
            <p:oleObj spid="_x0000_s63491" name="Equazione" r:id="rId5" imgW="1485900" imgH="419100" progId="Equation.3">
              <p:embed/>
            </p:oleObj>
          </a:graphicData>
        </a:graphic>
      </p:graphicFrame>
      <p:sp>
        <p:nvSpPr>
          <p:cNvPr id="7" name="Rettangolo 6"/>
          <p:cNvSpPr/>
          <p:nvPr/>
        </p:nvSpPr>
        <p:spPr>
          <a:xfrm>
            <a:off x="1547664" y="1412776"/>
            <a:ext cx="2302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“i” è l’unità immaginaria,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2411760" y="1844824"/>
          <a:ext cx="495300" cy="534541"/>
        </p:xfrm>
        <a:graphic>
          <a:graphicData uri="http://schemas.openxmlformats.org/presentationml/2006/ole">
            <p:oleObj spid="_x0000_s63493" name="Equazione" r:id="rId6" imgW="495085" imgH="393529" progId="Equation.3">
              <p:embed/>
            </p:oleObj>
          </a:graphicData>
        </a:graphic>
      </p:graphicFrame>
      <p:sp>
        <p:nvSpPr>
          <p:cNvPr id="10" name="Rettangolo 9"/>
          <p:cNvSpPr/>
          <p:nvPr/>
        </p:nvSpPr>
        <p:spPr>
          <a:xfrm>
            <a:off x="1187624" y="2420888"/>
            <a:ext cx="2908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“m” è la massa del sistema fisico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39552" y="2780928"/>
          <a:ext cx="504056" cy="416049"/>
        </p:xfrm>
        <a:graphic>
          <a:graphicData uri="http://schemas.openxmlformats.org/presentationml/2006/ole">
            <p:oleObj spid="_x0000_s63495" name="Equazione" r:id="rId7" imgW="203024" imgH="203024" progId="Equation.3">
              <p:embed/>
            </p:oleObj>
          </a:graphicData>
        </a:graphic>
      </p:graphicFrame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043608" y="2780928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è un operatore differenziale (detto “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laplaciano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” o “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nabla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quadro”) che coinvolge le derivate parziali seconde della funzione d’onda, più precisamente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3499" name="Object 11"/>
          <p:cNvGraphicFramePr>
            <a:graphicFrameLocks noChangeAspect="1"/>
          </p:cNvGraphicFramePr>
          <p:nvPr/>
        </p:nvGraphicFramePr>
        <p:xfrm>
          <a:off x="1259632" y="3717032"/>
          <a:ext cx="3384376" cy="1152128"/>
        </p:xfrm>
        <a:graphic>
          <a:graphicData uri="http://schemas.openxmlformats.org/presentationml/2006/ole">
            <p:oleObj spid="_x0000_s63499" name="Equazione" r:id="rId8" imgW="1701800" imgH="457200" progId="Equation.3">
              <p:embed/>
            </p:oleObj>
          </a:graphicData>
        </a:graphic>
      </p:graphicFrame>
      <p:sp>
        <p:nvSpPr>
          <p:cNvPr id="18" name="Rettangolo 17"/>
          <p:cNvSpPr/>
          <p:nvPr/>
        </p:nvSpPr>
        <p:spPr>
          <a:xfrm>
            <a:off x="251520" y="501317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“U” è l’eventuale potenziale esterno che agisce sul sistema</a:t>
            </a:r>
            <a:endParaRPr lang="it-IT" dirty="0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3501" name="Object 13"/>
          <p:cNvGraphicFramePr>
            <a:graphicFrameLocks noChangeAspect="1"/>
          </p:cNvGraphicFramePr>
          <p:nvPr/>
        </p:nvGraphicFramePr>
        <p:xfrm>
          <a:off x="971600" y="5805264"/>
          <a:ext cx="3600400" cy="564257"/>
        </p:xfrm>
        <a:graphic>
          <a:graphicData uri="http://schemas.openxmlformats.org/presentationml/2006/ole">
            <p:oleObj spid="_x0000_s63501" name="Equazione" r:id="rId9" imgW="2184400" imgH="279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www.vialattea.net/spaw/image/orbitali_bo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384376" cy="2664296"/>
          </a:xfrm>
          <a:prstGeom prst="rect">
            <a:avLst/>
          </a:prstGeom>
          <a:noFill/>
        </p:spPr>
      </p:pic>
      <p:pic>
        <p:nvPicPr>
          <p:cNvPr id="116740" name="Picture 4" descr="http://www.depurazioneacquearrigoni.it/arsenico/immagini/utilizzo/tavola-period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8"/>
            <a:ext cx="5338229" cy="2924163"/>
          </a:xfrm>
          <a:prstGeom prst="rect">
            <a:avLst/>
          </a:prstGeom>
          <a:noFill/>
        </p:spPr>
      </p:pic>
      <p:pic>
        <p:nvPicPr>
          <p:cNvPr id="116744" name="Picture 8" descr="http://www.bbc.co.uk/staticarchive/8dc8d062055afa560657abd7d9adfa986e85de8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2594827" cy="2585710"/>
          </a:xfrm>
          <a:prstGeom prst="rect">
            <a:avLst/>
          </a:prstGeom>
          <a:noFill/>
        </p:spPr>
      </p:pic>
      <p:pic>
        <p:nvPicPr>
          <p:cNvPr id="116746" name="Picture 10" descr="http://www.impiantidisicurezza.it/sites/default/files/images/Storia/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645024"/>
            <a:ext cx="4680520" cy="292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publiteconline.it/applicazioni-laser/media/k2/items/cache/da89514e409822180ac867ab6712269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066289" cy="3289177"/>
          </a:xfrm>
          <a:prstGeom prst="rect">
            <a:avLst/>
          </a:prstGeom>
          <a:noFill/>
        </p:spPr>
      </p:pic>
      <p:pic>
        <p:nvPicPr>
          <p:cNvPr id="119812" name="Picture 4" descr="http://cdn.medicinalive.com/wp-content/uploads/2011/09/chirurgia-laser-mi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772874" cy="2520280"/>
          </a:xfrm>
          <a:prstGeom prst="rect">
            <a:avLst/>
          </a:prstGeom>
          <a:noFill/>
        </p:spPr>
      </p:pic>
      <p:pic>
        <p:nvPicPr>
          <p:cNvPr id="119814" name="Picture 6" descr="http://cdn4.explainthatstuff.com/insidecdpla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3333750" cy="2505076"/>
          </a:xfrm>
          <a:prstGeom prst="rect">
            <a:avLst/>
          </a:prstGeom>
          <a:noFill/>
        </p:spPr>
      </p:pic>
      <p:pic>
        <p:nvPicPr>
          <p:cNvPr id="119816" name="Picture 8" descr="http://img.logismarket.it/ip/snap-hardware-powerscan-m8300-1d-powerscan-pm8300-il-pm8300-e-lo-scanner-cordless-base-il-pm8300-d-comprende-il-display-ed-un-tastierino-a-3-tasti-il-pm8300-dk-e-la-versione-con-display-e-tastiera-comple-793350-FG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24944"/>
            <a:ext cx="39528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e-ducativa.catedu.es/44700165/aula/archivos/repositorio/1000/1136/html/ECAT-Exact-HR--PET-Sc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5040560" cy="3784526"/>
          </a:xfrm>
          <a:prstGeom prst="rect">
            <a:avLst/>
          </a:prstGeom>
          <a:noFill/>
        </p:spPr>
      </p:pic>
      <p:pic>
        <p:nvPicPr>
          <p:cNvPr id="120836" name="Picture 4" descr="http://www.studiomedicodeiuliis.it/images/extra/sala_risonanza/ris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5200650" cy="2495551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724128" y="980728"/>
            <a:ext cx="306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NMR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Risonanza Magnetica Nucleare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293096"/>
            <a:ext cx="3198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Tomografia ad Emissione di Positroni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colorare.estaticos.net/disegni/colori/201236/incontro-di-boxe-sport-olimpiadi-dipinto-da-vegekuo-1061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4664"/>
            <a:ext cx="5715000" cy="447675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724128" y="5805264"/>
            <a:ext cx="2569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ATOMISTI</a:t>
            </a:r>
            <a:endParaRPr lang="it-IT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6021288"/>
            <a:ext cx="3432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CONTINUISTI</a:t>
            </a:r>
            <a:endParaRPr lang="it-IT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1979712" y="3573016"/>
            <a:ext cx="504056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6948264" y="3284984"/>
            <a:ext cx="72008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 descr="data:image/jpeg;base64,/9j/4AAQSkZJRgABAQAAAQABAAD/2wCEAAkGBxQQEhUUEBQVFRUXFRQUFRUVFBQUFBUVFRQWFhQUFRQYHCggGBolHRQUITEhJSkrLi4uFx8zODMsNygtLisBCgoKDg0OFxAQGiwkHBwsLCwsLCwsLCwsLCwsLCwsLCwsLCwsLCwsLCwsLCwsLCwsLCwsLCwsLCwsLCwsLCwsLP/AABEIALcBFAMBIgACEQEDEQH/xAAbAAACAgMBAAAAAAAAAAAAAAAAAQIEAwUGB//EAD0QAAEDAQUFBgQDBwQDAAAAAAEAAhEDBBIhMUEFUWFxgQYTIpGhwTKx0fBCUnIHFCNigpLxM6Ky0iRT4f/EABkBAQEBAQEBAAAAAAAAAAAAAAABAgMEBf/EACARAQEAAgMBAQEBAQEAAAAAAAABAhEDEiExQVEisRP/2gAMAwEAAhEDEQA/APNmBZmBY2BZWrm6xMKQKiEwoqYKmVjCmiJBSCiEworIEjSBQ0qbROSDC6yjTBSoWqtSP8Oo4ciVurBsY1Bee663f843n04rY069ks/wfxHiMPjJnh/kKsWsOx+0m0MLoLxvP1XW0O1VYNF+z1HO1ODW9JXOnadoqmGNFNu/CegEgKJoO/HUc46xlyk4FajFkdO3tW78dB4/T4vkFYo9oKT87zf1NI+S5Km5jYLmvPF1QAcoAgKf7y38pjfN7rAhXadXbMtDXiWuBG8GUFcYyswm80lp/M0x5j6q/Y9uFph5Dm/mGY/U3OOIlNmm/cFjeMFOlVDxIKKgwUpFQBSAQApQvM6lCaaECQmhAkJoQJCEIEhCFUJQeFkUXIKzmoWQhCqPGmqYUQmCuromEwohMFBkCmsQKySiJJqIKC5QTBW2oBlnZfrETnB9Bz+S1zHCkzvXx/I06nO8eCybPsr7S8VK54tbAho/NB/Flyw5LUiWswr1rW7AFrDgBiCQNzdAPLDFdBs7YwEQATmSIHr749VGyA3oYA0DF7nZACN/xHjkDgBKs1LQX+GnMbogniT7JaklrPUuN8IIMD+kb/1dfJa200r5w++Cv0rHdHjcB1E+SzUqLDg0E8g4rPZuYNZZ6I+qzOs0jAeWK2Nms7QfxD+lyuizsjEkHjOPMFTbUxc26yk8Docj0PsVTttkqESAZG7D0GvJda6zyBkRgZ1H37qxRsgjTKVdnRwWzu1NWyvh4luMh2cDMgr0LZu0adpp36RkajVp3FabbfZ9lZpkAGIBhcEyrX2ZWGMNjDA3XNkyCNeS1vbllhp61CcLXbD2sy1Uw9uB/E3cfotivPVCSaECQmkgEISRAhCECQhJUCRQkUESE0k0R4sXKIcsbikCu7e2a+jvFhlOUNswqKQqLAm1Bm71ZrG2+4bhn7BUlstmNF17jMARhmS6BHTP/Kgztp98+XA3GkNGAhzs8tTOQ3mTABXQ067WtutAEAZkmD+Zx1001wC1FimLxgCS1g0YPxQNd06mdTKVe2ZhozwjPlJVZbyxONQ3GzGEnKTp0GOC3dKlcIZSEu/E7RvVarZFMsaADjHiPNdHZGYDuxhq44A9VztdpE7Ns5oOPjdmScfTIK8MMMBwzVemDocNYkf/AE+issbwHWPkptuRDFxzB6TPDBY3Xm7y3cbpjlKtFw1PsoO8+hVNKndA4iOQERxG5WKIwx0w8lJtOFIE6BFk0x1VpNu7JZaGFjuh1adCt7UB4KtWaeHqs70WbeedmRUstr7vT4HDQ/lP3vXpLTP397lz20qLRUbVIxGB9j0WxsVta6Bkea1Z2m3mvl02MJJhBXIJJNJUCSaSIEkIKBJJqKAKRTlRKoSaRQg8QKEFJd1NNRTQSTYVBZKIkopLdbKHgGsvOH6WiMeZJ/pWpoWdz3QB55LoadMU6d0GeWrjhA3DCfVErHbqzRDW6CJ3feSpWPEjnmfv7lSrsgS74jhy3K1ZKAN0AZccCd5PRXTLrdnU5YLo5mM10FjiAMzpuC1Wz2gUwOGmEq5YycRMAZn2XHJ6MW2OAxMDh9VG8zfPU+yVJhOTRzd9ysgvDMtHms7dNFfH4fQKJeRm1x6LLedoWnqUnF2o8iqukO9OjCkKb3DE3eWJUmuM7uaVQAfESeAwCghVptGbj1KpvqDQ+6ulwGTR6Ku951cAlhbGq2i2WETOG6FxlLaxa4CYXbV7Qxxuh0leY7blr3AaOI8iunH8sefl+yvU9i7R71gnl13FbSVwPY633sDq0HqMPlC7ay17w4jA/Vc8pqsM6SZUVAISQgEkJFECimkgFEppFUJCSEHiKEkLupoSQgkFasVG8YgnlmoWOgHnGQNTIAHmFt7FbmMB7pt1sYvJMk+/QDLJBs7Ds+nSaS8OkZNgNc4nmTA54KntLajWGSBeAusYJIbxJOZjCdZVCvtE1CRT8IzLteLifYZLVWi0tZi0XnfzbuA5yrIzatvrucbzz4z8LRk0auPpxK6DZTcssMeZ3lcnYxJLnugziDIPCDEFdlsOlJBwjCAPmVaR0uz8RGWGHPitnZnhol2nzVCytujHVYLVV3Sc158rt6cZpZtnacgwxuGROnnqsbO1dMf6ghVDWaBEAQtfV2ZRrTecL2cBxnySLquis+36b/gI44+yuG3SuCfsfujepOBjSYVqhtqPC+QRoQtWLjf67P8AeFGraJjHAZrSWbaDHZvAHNUtr7bFPw0/EcgB9Vlutntba4pjXkM5XMu2vaK7vAIHNKhcqEurvvOzuNOA5kYnorFXa1FgikGg5fBA/wBzgVpyur+rtks5aAX4Hn7rk+1Tml7zkSZnSSJn5roTaaj/AMLDhM95GB3Q0qptKxGq0/wqd6ML1SqThGV27wWsPrnyTzxp+xtt7uqL2+MfkvT7FHeEA4EXh0+/ReUWmkaJY5zGgFoILRAcc/S9HRdl2St77Q+m5xN0SBuJDYIlTOfrnHcyolMqJXJSRKSSiGkhJVQkhIoCVElCRVQpQlKEHiSEJLupppIQZmPN27oXtnrnPkErS85aNwA9+qxgq06zlzS7CC4D5lWJULGyQBq4gHlOXJbt/Z4mBdbhhjJJ46RqtPQrCnBGJaWnhAMyN+S9SdRDrjxqZBjRzZCxnbHbhxl24Gp2fpg5Oa8ZgOwcM8s1ZobBpiC6mH5SW3muGubSun221rLrnEBwcG5QSHHKecLHsg+Pxfensp28LxyVChsejdN11VnJ7jH90rU2umyk6O+tBgHN4/6rt2tbGGByPFU9o2BtRhBAzGN3GJxxlY3W+scRSqta4FnePOgL6hJPKYUdpW+0XgajXlpBEOyBxgeKcAYMa8F2Fm2YxuYA3b+av07NeyMgfmj3zW8azlI89stOrUBd3TSJ/wDXTjjjdVs2Q3Z7qDIwusAjoF3FSyMA8VRvr6ACFr7fYPBgTiRH0+96tpJ4wdlLI17H4wC83QHPLgAGnwumQJJyhUe1GzGUqtMkOcHPDXXnPMknAG844HALqOzNg7oRmZLieJMxy06I7XbN75hAwObTucMWlc5fXS4/5cxU2RUeCPCwEQAIN3jhqtVS7I1C8X6sgRMSTAyABGAXVUaXhbdGQAjGRGmCsUzjn6FdOzHSX2ucpbHdSfFMkjQHfrK2dssrmsBcIcJ6yPqB5Lc2eiL33n9lRtTA97W7zj0x+izv1nL45PtHRa+zUS2BjdcCMWPaPE0joDyXRdjNn9zZaQI8Ti6qZ0vSR6Eeax9ptnQGPZk11M1gIhzGH4uYE9J4LoqQAAjcI5LNvjik5QKZKgVlTSlCSIJSSKSBlRKEiqoSKEiiEmooQeKJIKS9CmiUkIqS3mzHMfRuOMGYHEjEdDMLQrNSqwCN6JWe0UIBH3B+S7TsRtnvKQo1D4qBbGPxUSYaf6SY5QuO/eHEDX1x4/VPZFtFC0sqGA0nu6uAju34OngJB6KWbi4Zdbt6fb7E2o8h+LYd9JWrp0+6DDM5475OHyVirTqXwwSTBh8w0t3zjjwVFtCrTBFeILr1MzJx+IfLzXLfj0ZN1Qrz9FtaTQ4Y5R1lc7SkK/ZrVhmsWLPWwrjDETGoA+vsqrhJjH+0nokyq5xV2z0ccT9VqVesYKdmawTck6ZYcgqtrt4DgCAXHEAZN5rZW+1CkwkZrTbPc0OeapAcTrxE+6LI3Oza0YqztQS2eC1dC0snByuWq3sugE80itHQPjIymP6ldc06FvUH6rWi203u7sHxSSI0Wwsda8IdmMFKkiFS+B8Q6BVTPeNgm9nKt2psAkc1zG17W5lWjdN0l4x03QeBmEk3WOS6juqNQVGyRwI45EKnsoll+i4z3ZFzf3Tvg5xBb/SrVlYQMcznuyVXaAuPp1Roe7f+h+R6Ou+ZR5l4lRQUlASlKEpQBKSCkgCkUEpEqgUSmkUQkJShB4okhC9CmhJCBqTHR/gH5qCYQZ6dc5QDOGUfJZKlMEOEYAEndhoFXp7zp81bbaA5pF0CeeM6QShXX9g9v9+wUauNSkBdJMl9PKTvIkA9CuptdkFQERy4GMCF43RY+g8VKZLS3I6jhG5dC3t7Wa0h9MExgQSAcxiNMljLD3cdMOSa1XZtALQVjpuVLs1bO/szHGJuweYJB+Su1KcLlXSf1esdXLnjKvfvUfeK0RqlscVJ9YxwSOkrPaK/eVADkMfosG1tmiscS4GAJa6CRxWPZ7plztcemi2TrSwwtSJc3JVth1qAvWeo5w1Y8zP6XKrQq2qsYuOaBgSfqV2VR14Yclja0N1jeteOc7X4qbB2SKUuOLziTn0V2tVDH8/mEC1Bg08wqNqtIqCMJBBHOcR81it45WNhWtPhx3KnsCzNq16jngOaxrQAROJdIPS6laKBDYx/yth2YpBjHOObzA5Nn3JSTbnzXTdlV7bQ7xjmH8TSPMYFZXVgM1iqWtrRJOCkjhtisFbvKTHHMtE88j6ysyo7EqB1Brhk4veP0ve5zfQhXSUs0CUJSkoppISQCRQkSqgSJQVEoBCUoQeKISQvQpoSQgaYUUwgkX4AaD3z++CdPNQTBQbelQZd8b8MiIl36Wg/PFazaVME+EQMAPdZaTS7xHQYAfeASpkQA7HWdx1HySM1uewm0LhfScdb7fIBwHoeq7anUDsF5d3Vx3eNkEGRBw5LrthbYvkB+BXPPH9jtx5earo61GenurVOygiDuSp1RCT7QI6Lk7Ro69GqHltMtuSQCeGikbHaj8LmYcMR6rdUbOTTa7znj8lYYcMgDrxV7NTxx1q2VbHHCs4fpa2PVVx2WtVSO9tFQjmG/JdXVe9vwrETUOZxW+x5fz/rX2HsqymJqOc7m9x91cp7OZTcHNaBHqs9JjtSSrIZM8o91i5Fu0LdUBAPL5qhsqgaD3VHlz703Z+FjSZho0Va31y0Y5CSTwbj7Kn2V2pZ7QLlqYC+fC55L2kHIQ4kNjhgtYy6tefms8b63doaLcLwJ/KPE7+0Yqq1rrZg4GnR1n/UqD8sD4GnXU5QFs6uz6eTGNA3AAD0V6hZQ0ZKbkckbO1rRdasyBTATKluxFJMpKBIlCSKEihIqoSRKZUUCQhCDxRCEl6FSSQhAJhJCBoSQgYVmhiIOSqqzZypRkd4cxLd+7nw4rPTfBBG8RHHAQkBKVGzxXoMH4q1Mlugh4P3yVk2W6dZYdokiHfEMDxhXqNWcScJWj2vRLaz4w8U+eKqC2OAwPRcrh7p2mfm3pVhrtc2Af8ACzuoA5LgNi7c7vwuy5rqqW22wIPusXGx1xylbM2Ruqg6zMGnqVRqbZaMcPpyWvftmTAMDfmrpvcjdVGtBCp2+uGNJOgK1tfbTW5GeKjY3uquDnZZge5WseO5Vz5OSSI7Isb6wL6wht11xpzMjMjQLhLRZzZqzqegMt/Scvp0Xr1kZPJcD+0Ox3KrHjUFp6Yj3XtnHMcfHz7lu+sNj7Q1mAAVSIyycOoIW+svbJ4b/FptcfzNddB6Yrg6b1ao14+i53DG/Ybr03ZnaCjXwBuO/K6B5HIrZXxvHmF5EXiZBgoNoO/1XO8M/Gu716EiF5bY9uVafw1HDhMjyOC3Fn7aVAIcGu4nA+hWLw38Xs7mFEhcnQ7aY+NjY/lJB9VtbN2moPzvN5iR6LN48p+L2jbEKJUWWum74XtM5eIfJZCFhWNIqZCgQgihCaDxOUKIKa9AaEkIGhJCBolWLNYKlTFrcPzHBvnr0W1obOp0/j8buPwjpr1WpjalykaqyWN9U+Bs7ycGjmStvZ9kBgmo+eDP+zvop1LYBgMhpgB5KrUtBdqt9Ix2tWnVmtwY0Djr1OaxbCF+32cHSp8muPsq5Ks9knf+dRJ/M71aW+6qO67U7JkCszk72K4itRdeMAr17uw4FrhLXCCFwm1LKaNU03c2n8zdCFjlw1/qO3FlvyuYp0TexTrWk08ieWi290TK0FvBdUwGA+eq5R0sQr7UqDL6qVltlR+JdgNwCpW0YQt1snY9R4Aa0knThvWkZNmUTUdLzIGmnJdpsmjecAsGy+zj2AX4aPMrorJZW0xDfPVenj49fXnzy2zDBcX+0ijNJrtzx64e67JxxXO/tBpf+G87iz/mF2s8rn+vMaLlllVqZVhq8zZnHmoEqaVQaoIXkFySIUEmuWRtaN6wwnCotttR3roLL2vqsYGw10ZEyT81yqYKlkv0+PQdndrWPH8UXTvGI8lubHtGlW/03gndkfIrycPWSlaS0yDBXO8WN+L2r10tQvMWberAQKrvMoWP/G/1e7mgUwUIW2jTSQithYtkVKuODW/mJB8gMVs6WzqVLEy8/wA2X9v1QhdZjHLLK7K020lU6lclCERhvKbUIRRVKtdlhNqaRpB/3tQhWfR7LTMhVtrbLbaWQcHtxY7cd3IpIXaSWarO9OKqWci8HgBzZBAyVFtiAunXXrimheGzVse37Iw1rA15xHJd72Z2Z3NFrn/G4AnWBoEIXfgk3tx5r42hCCEkL1vOxxitJ+0QRYX86f8AzCEKX5Un15IxWWJIXldU1GUIRGN2CAhCgkhCEAhCEAokoQqIlyEI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6740" name="AutoShape 4" descr="data:image/jpeg;base64,/9j/4AAQSkZJRgABAQAAAQABAAD/2wCEAAkGBxQQEhUUEBQVFRUXFRQUFRUVFBQUFBUVFRQWFhQUFRQYHCggGBolHRQUITEhJSkrLi4uFx8zODMsNygtLisBCgoKDg0OFxAQGiwkHBwsLCwsLCwsLCwsLCwsLCwsLCwsLCwsLCwsLCwsLCwsLCwsLCwsLCwsLCwsLCwsLCwsLP/AABEIALcBFAMBIgACEQEDEQH/xAAbAAACAgMBAAAAAAAAAAAAAAAAAQIEAwUGB//EAD0QAAEDAQUFBgQDBwQDAAAAAAEAAhEDBBIhMUEFUWFxgQYTIpGhwTKx0fBCUnIHFCNigpLxM6Ky0iRT4f/EABkBAQEBAQEBAAAAAAAAAAAAAAABAgMEBf/EACARAQEAAgMBAQEBAQEAAAAAAAABAhEDEiExQVEisRP/2gAMAwEAAhEDEQA/APNmBZmBY2BZWrm6xMKQKiEwoqYKmVjCmiJBSCiEworIEjSBQ0qbROSDC6yjTBSoWqtSP8Oo4ciVurBsY1Bee663f843n04rY069ks/wfxHiMPjJnh/kKsWsOx+0m0MLoLxvP1XW0O1VYNF+z1HO1ODW9JXOnadoqmGNFNu/CegEgKJoO/HUc46xlyk4FajFkdO3tW78dB4/T4vkFYo9oKT87zf1NI+S5Km5jYLmvPF1QAcoAgKf7y38pjfN7rAhXadXbMtDXiWuBG8GUFcYyswm80lp/M0x5j6q/Y9uFph5Dm/mGY/U3OOIlNmm/cFjeMFOlVDxIKKgwUpFQBSAQApQvM6lCaaECQmhAkJoQJCEIEhCFUJQeFkUXIKzmoWQhCqPGmqYUQmCuromEwohMFBkCmsQKySiJJqIKC5QTBW2oBlnZfrETnB9Bz+S1zHCkzvXx/I06nO8eCybPsr7S8VK54tbAho/NB/Flyw5LUiWswr1rW7AFrDgBiCQNzdAPLDFdBs7YwEQATmSIHr749VGyA3oYA0DF7nZACN/xHjkDgBKs1LQX+GnMbogniT7JaklrPUuN8IIMD+kb/1dfJa200r5w++Cv0rHdHjcB1E+SzUqLDg0E8g4rPZuYNZZ6I+qzOs0jAeWK2Nms7QfxD+lyuizsjEkHjOPMFTbUxc26yk8Docj0PsVTttkqESAZG7D0GvJda6zyBkRgZ1H37qxRsgjTKVdnRwWzu1NWyvh4luMh2cDMgr0LZu0adpp36RkajVp3FabbfZ9lZpkAGIBhcEyrX2ZWGMNjDA3XNkyCNeS1vbllhp61CcLXbD2sy1Uw9uB/E3cfotivPVCSaECQmkgEISRAhCECQhJUCRQkUESE0k0R4sXKIcsbikCu7e2a+jvFhlOUNswqKQqLAm1Bm71ZrG2+4bhn7BUlstmNF17jMARhmS6BHTP/Kgztp98+XA3GkNGAhzs8tTOQ3mTABXQ067WtutAEAZkmD+Zx1001wC1FimLxgCS1g0YPxQNd06mdTKVe2ZhozwjPlJVZbyxONQ3GzGEnKTp0GOC3dKlcIZSEu/E7RvVarZFMsaADjHiPNdHZGYDuxhq44A9VztdpE7Ns5oOPjdmScfTIK8MMMBwzVemDocNYkf/AE+issbwHWPkptuRDFxzB6TPDBY3Xm7y3cbpjlKtFw1PsoO8+hVNKndA4iOQERxG5WKIwx0w8lJtOFIE6BFk0x1VpNu7JZaGFjuh1adCt7UB4KtWaeHqs70WbeedmRUstr7vT4HDQ/lP3vXpLTP397lz20qLRUbVIxGB9j0WxsVta6Bkea1Z2m3mvl02MJJhBXIJJNJUCSaSIEkIKBJJqKAKRTlRKoSaRQg8QKEFJd1NNRTQSTYVBZKIkopLdbKHgGsvOH6WiMeZJ/pWpoWdz3QB55LoadMU6d0GeWrjhA3DCfVErHbqzRDW6CJ3feSpWPEjnmfv7lSrsgS74jhy3K1ZKAN0AZccCd5PRXTLrdnU5YLo5mM10FjiAMzpuC1Wz2gUwOGmEq5YycRMAZn2XHJ6MW2OAxMDh9VG8zfPU+yVJhOTRzd9ysgvDMtHms7dNFfH4fQKJeRm1x6LLedoWnqUnF2o8iqukO9OjCkKb3DE3eWJUmuM7uaVQAfESeAwCghVptGbj1KpvqDQ+6ulwGTR6Ku951cAlhbGq2i2WETOG6FxlLaxa4CYXbV7Qxxuh0leY7blr3AaOI8iunH8sefl+yvU9i7R71gnl13FbSVwPY633sDq0HqMPlC7ay17w4jA/Vc8pqsM6SZUVAISQgEkJFECimkgFEppFUJCSEHiKEkLupoSQgkFasVG8YgnlmoWOgHnGQNTIAHmFt7FbmMB7pt1sYvJMk+/QDLJBs7Ds+nSaS8OkZNgNc4nmTA54KntLajWGSBeAusYJIbxJOZjCdZVCvtE1CRT8IzLteLifYZLVWi0tZi0XnfzbuA5yrIzatvrucbzz4z8LRk0auPpxK6DZTcssMeZ3lcnYxJLnugziDIPCDEFdlsOlJBwjCAPmVaR0uz8RGWGHPitnZnhol2nzVCytujHVYLVV3Sc158rt6cZpZtnacgwxuGROnnqsbO1dMf6ghVDWaBEAQtfV2ZRrTecL2cBxnySLquis+36b/gI44+yuG3SuCfsfujepOBjSYVqhtqPC+QRoQtWLjf67P8AeFGraJjHAZrSWbaDHZvAHNUtr7bFPw0/EcgB9Vlutntba4pjXkM5XMu2vaK7vAIHNKhcqEurvvOzuNOA5kYnorFXa1FgikGg5fBA/wBzgVpyur+rtks5aAX4Hn7rk+1Tml7zkSZnSSJn5roTaaj/AMLDhM95GB3Q0qptKxGq0/wqd6ML1SqThGV27wWsPrnyTzxp+xtt7uqL2+MfkvT7FHeEA4EXh0+/ReUWmkaJY5zGgFoILRAcc/S9HRdl2St77Q+m5xN0SBuJDYIlTOfrnHcyolMqJXJSRKSSiGkhJVQkhIoCVElCRVQpQlKEHiSEJLupppIQZmPN27oXtnrnPkErS85aNwA9+qxgq06zlzS7CC4D5lWJULGyQBq4gHlOXJbt/Z4mBdbhhjJJ46RqtPQrCnBGJaWnhAMyN+S9SdRDrjxqZBjRzZCxnbHbhxl24Gp2fpg5Oa8ZgOwcM8s1ZobBpiC6mH5SW3muGubSun221rLrnEBwcG5QSHHKecLHsg+Pxfensp28LxyVChsejdN11VnJ7jH90rU2umyk6O+tBgHN4/6rt2tbGGByPFU9o2BtRhBAzGN3GJxxlY3W+scRSqta4FnePOgL6hJPKYUdpW+0XgajXlpBEOyBxgeKcAYMa8F2Fm2YxuYA3b+av07NeyMgfmj3zW8azlI89stOrUBd3TSJ/wDXTjjjdVs2Q3Z7qDIwusAjoF3FSyMA8VRvr6ACFr7fYPBgTiRH0+96tpJ4wdlLI17H4wC83QHPLgAGnwumQJJyhUe1GzGUqtMkOcHPDXXnPMknAG844HALqOzNg7oRmZLieJMxy06I7XbN75hAwObTucMWlc5fXS4/5cxU2RUeCPCwEQAIN3jhqtVS7I1C8X6sgRMSTAyABGAXVUaXhbdGQAjGRGmCsUzjn6FdOzHSX2ucpbHdSfFMkjQHfrK2dssrmsBcIcJ6yPqB5Lc2eiL33n9lRtTA97W7zj0x+izv1nL45PtHRa+zUS2BjdcCMWPaPE0joDyXRdjNn9zZaQI8Ti6qZ0vSR6Eeax9ptnQGPZk11M1gIhzGH4uYE9J4LoqQAAjcI5LNvjik5QKZKgVlTSlCSIJSSKSBlRKEiqoSKEiiEmooQeKJIKS9CmiUkIqS3mzHMfRuOMGYHEjEdDMLQrNSqwCN6JWe0UIBH3B+S7TsRtnvKQo1D4qBbGPxUSYaf6SY5QuO/eHEDX1x4/VPZFtFC0sqGA0nu6uAju34OngJB6KWbi4Zdbt6fb7E2o8h+LYd9JWrp0+6DDM5475OHyVirTqXwwSTBh8w0t3zjjwVFtCrTBFeILr1MzJx+IfLzXLfj0ZN1Qrz9FtaTQ4Y5R1lc7SkK/ZrVhmsWLPWwrjDETGoA+vsqrhJjH+0nokyq5xV2z0ccT9VqVesYKdmawTck6ZYcgqtrt4DgCAXHEAZN5rZW+1CkwkZrTbPc0OeapAcTrxE+6LI3Oza0YqztQS2eC1dC0snByuWq3sugE80itHQPjIymP6ldc06FvUH6rWi203u7sHxSSI0Wwsda8IdmMFKkiFS+B8Q6BVTPeNgm9nKt2psAkc1zG17W5lWjdN0l4x03QeBmEk3WOS6juqNQVGyRwI45EKnsoll+i4z3ZFzf3Tvg5xBb/SrVlYQMcznuyVXaAuPp1Roe7f+h+R6Ou+ZR5l4lRQUlASlKEpQBKSCkgCkUEpEqgUSmkUQkJShB4okhC9CmhJCBqTHR/gH5qCYQZ6dc5QDOGUfJZKlMEOEYAEndhoFXp7zp81bbaA5pF0CeeM6QShXX9g9v9+wUauNSkBdJMl9PKTvIkA9CuptdkFQERy4GMCF43RY+g8VKZLS3I6jhG5dC3t7Wa0h9MExgQSAcxiNMljLD3cdMOSa1XZtALQVjpuVLs1bO/szHGJuweYJB+Su1KcLlXSf1esdXLnjKvfvUfeK0RqlscVJ9YxwSOkrPaK/eVADkMfosG1tmiscS4GAJa6CRxWPZ7plztcemi2TrSwwtSJc3JVth1qAvWeo5w1Y8zP6XKrQq2qsYuOaBgSfqV2VR14Yclja0N1jeteOc7X4qbB2SKUuOLziTn0V2tVDH8/mEC1Bg08wqNqtIqCMJBBHOcR81it45WNhWtPhx3KnsCzNq16jngOaxrQAROJdIPS6laKBDYx/yth2YpBjHOObzA5Nn3JSTbnzXTdlV7bQ7xjmH8TSPMYFZXVgM1iqWtrRJOCkjhtisFbvKTHHMtE88j6ysyo7EqB1Brhk4veP0ve5zfQhXSUs0CUJSkoppISQCRQkSqgSJQVEoBCUoQeKISQvQpoSQgaYUUwgkX4AaD3z++CdPNQTBQbelQZd8b8MiIl36Wg/PFazaVME+EQMAPdZaTS7xHQYAfeASpkQA7HWdx1HySM1uewm0LhfScdb7fIBwHoeq7anUDsF5d3Vx3eNkEGRBw5LrthbYvkB+BXPPH9jtx5earo61GenurVOygiDuSp1RCT7QI6Lk7Ro69GqHltMtuSQCeGikbHaj8LmYcMR6rdUbOTTa7znj8lYYcMgDrxV7NTxx1q2VbHHCs4fpa2PVVx2WtVSO9tFQjmG/JdXVe9vwrETUOZxW+x5fz/rX2HsqymJqOc7m9x91cp7OZTcHNaBHqs9JjtSSrIZM8o91i5Fu0LdUBAPL5qhsqgaD3VHlz703Z+FjSZho0Va31y0Y5CSTwbj7Kn2V2pZ7QLlqYC+fC55L2kHIQ4kNjhgtYy6tefms8b63doaLcLwJ/KPE7+0Yqq1rrZg4GnR1n/UqD8sD4GnXU5QFs6uz6eTGNA3AAD0V6hZQ0ZKbkckbO1rRdasyBTATKluxFJMpKBIlCSKEihIqoSRKZUUCQhCDxRCEl6FSSQhAJhJCBoSQgYVmhiIOSqqzZypRkd4cxLd+7nw4rPTfBBG8RHHAQkBKVGzxXoMH4q1Mlugh4P3yVk2W6dZYdokiHfEMDxhXqNWcScJWj2vRLaz4w8U+eKqC2OAwPRcrh7p2mfm3pVhrtc2Af8ACzuoA5LgNi7c7vwuy5rqqW22wIPusXGx1xylbM2Ruqg6zMGnqVRqbZaMcPpyWvftmTAMDfmrpvcjdVGtBCp2+uGNJOgK1tfbTW5GeKjY3uquDnZZge5WseO5Vz5OSSI7Isb6wL6wht11xpzMjMjQLhLRZzZqzqegMt/Scvp0Xr1kZPJcD+0Ox3KrHjUFp6Yj3XtnHMcfHz7lu+sNj7Q1mAAVSIyycOoIW+svbJ4b/FptcfzNddB6Yrg6b1ao14+i53DG/Ybr03ZnaCjXwBuO/K6B5HIrZXxvHmF5EXiZBgoNoO/1XO8M/Gu716EiF5bY9uVafw1HDhMjyOC3Fn7aVAIcGu4nA+hWLw38Xs7mFEhcnQ7aY+NjY/lJB9VtbN2moPzvN5iR6LN48p+L2jbEKJUWWum74XtM5eIfJZCFhWNIqZCgQgihCaDxOUKIKa9AaEkIGhJCBolWLNYKlTFrcPzHBvnr0W1obOp0/j8buPwjpr1WpjalykaqyWN9U+Bs7ycGjmStvZ9kBgmo+eDP+zvop1LYBgMhpgB5KrUtBdqt9Ix2tWnVmtwY0Djr1OaxbCF+32cHSp8muPsq5Ks9knf+dRJ/M71aW+6qO67U7JkCszk72K4itRdeMAr17uw4FrhLXCCFwm1LKaNU03c2n8zdCFjlw1/qO3FlvyuYp0TexTrWk08ieWi290TK0FvBdUwGA+eq5R0sQr7UqDL6qVltlR+JdgNwCpW0YQt1snY9R4Aa0knThvWkZNmUTUdLzIGmnJdpsmjecAsGy+zj2AX4aPMrorJZW0xDfPVenj49fXnzy2zDBcX+0ijNJrtzx64e67JxxXO/tBpf+G87iz/mF2s8rn+vMaLlllVqZVhq8zZnHmoEqaVQaoIXkFySIUEmuWRtaN6wwnCotttR3roLL2vqsYGw10ZEyT81yqYKlkv0+PQdndrWPH8UXTvGI8lubHtGlW/03gndkfIrycPWSlaS0yDBXO8WN+L2r10tQvMWberAQKrvMoWP/G/1e7mgUwUIW2jTSQithYtkVKuODW/mJB8gMVs6WzqVLEy8/wA2X9v1QhdZjHLLK7K020lU6lclCERhvKbUIRRVKtdlhNqaRpB/3tQhWfR7LTMhVtrbLbaWQcHtxY7cd3IpIXaSWarO9OKqWci8HgBzZBAyVFtiAunXXrimheGzVse37Iw1rA15xHJd72Z2Z3NFrn/G4AnWBoEIXfgk3tx5r42hCCEkL1vOxxitJ+0QRYX86f8AzCEKX5Un15IxWWJIXldU1GUIRGN2CAhCgkhCEAhCEAokoQqIlyEI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6742" name="AutoShape 6" descr="data:image/jpeg;base64,/9j/4AAQSkZJRgABAQAAAQABAAD/2wCEAAkGBxQSEhUUEhQUFBUXFBQXFhQUFBQUFBQVFBQXFxQUFBQYHCggGBolHBUUITEhJikrLi4uFx8zODMsNygtLisBCgoKDg0OFxAQFywcHBwsLCwsLCwsLCwsLCwsLCwsLCwsLCwsLCwsLCwsLCwsLCwsLCwsLCwsLCwsLCwsLCwrLP/AABEIARQAtwMBIgACEQEDEQH/xAAbAAAABwEAAAAAAAAAAAAAAAAAAQIDBAUGB//EAEIQAAEDAQUEBwYDBwMEAwAAAAEAAhEDBAUSITFBUWFxBiIygZGhsRNCUsHR8Adi4RQjcoKSsvEzY6IkU4PSFRZD/8QAGAEAAwEBAAAAAAAAAAAAAAAAAAECAwT/xAAfEQEBAAIDAQEBAQEAAAAAAAAAAQIRAxIhMVFBYSL/2gAMAwEAAhEDEQA/AJ7WJ1rEprUqFiYBqOEYQQBhLCbCWEyKCXCQE4EwJGgggDQCJN2lxDCRuQR19Zre0QFWWzpPSp6HEeCwttt1R7jicdTl3qOGpbXMWjt3S+q/JnVHmqSvbH1DL3E8ymcKMBTauQYSgEQCUAkaJeA6qqHBXN49lU71UKmiEktSiilMjZYjSignsadqCNBBSgYQKCCACMIkaCLaU61MBPMTBSJGiKYBNWzsO5J1M2zsO5IDmdbtHmfVKaEVTtHmfVKYpawcI4RoKaYglAIgEoBI0S8R1VS1Cru8OyqOqqxKmykwlwihURKCVCCA7UjQCCTMEYRIwgAgjQQQBPMTQSmuTB2URKQ94AkkAbyYCpbb0npMJDQ98bWty8TCYXqZtnYdyWd/+3tGtKoO9qU/pRTe0jC4SOBjmjZ6ZR/aPM+qcAUllnaSSHTJmNJTv7IDoSDuIy8lG2iEUE9Wszm6j72FMpGMJSII0jRLw7Kpauqurw7KpKhVQqQiQJRSqIEEUoIDtiCCNJmCCCNAAI4QCTUqACSghuKhVLxaJDTidwzjmdior8v9o6ocRy9B9fmqujeL6mVNuAfE6Tzhv+EKkXlrrAmahxcCYaOX6hQX2mmOyAAdpwx4kZ+CDbpHaqOn+LXnAyhS6DKLc24XOja2e7NJSurWh0ZCnHDPxHV9FXVnOGZbl+UAjuAK0DrQ7SGAbIaY5EghRK+IjNo13SPnHiED1SMqzumdojzT9KrUaZbJbxOY4T+ngl1qLcyRh/5N7wcx4lIshgw1wI5+nHvBTJcWO2Co3fE5bYOuW7lIUG0UodlMHQpx1nxZgim/YZJY86AbCCo1Oo7FheIOzaHRuO8HYlYeNFKIlKc2PvNNFylaNeB6qpKhVxeHZVM9VE0lEjRKgJBBBAduCNEgkzBGEEJQBysj0tvvCRSp9Z5PZB9dw/RaC97b7Gi+ofdaY4nYPGFg7BZzidVeJe8knbG0Nj7HOEHIcuy7SetUMk8wOQO0LR06Hs2/D+UCSefw9+aj2Spg2deM9obz3lWNJhdv57TPyUXJpMFXWcSZEDPQsnzkqRZxsPiCrT/49xGY74b55pNG7HajFO6Qp20mKH7MnQTx1KQyid3h6EK4qWUwJkHeQNeYSGNkzv1S2rqq3XeHiYjkq+2dHzq056/53rXimISXUgjtTuEYA1XslrxI0M5Zb2k6FKFqBjEZz7UQZGUO3Ojb/hbG8bpa9hB7nDYsJedjdRJ4HZu38QtJlthlh+LSpS6s5O4/e1V7+R71P6PPLm6/y7uX0T9oaAdsHLMDwmUWJmTO3gOqqd6vr1ZA4HPP6qheFUOkoIIJgSJGiQHb0EERKTMERKBKTKAznS+rJpM2SXkb8Ok8NvcqhleBij+EHLvPAKd0nqj2mexoHnp6qjpuNWo0bJGm37+ilpi1F0WUYA+oSSdJk5ncN6uqdF7jAAHMS7w0Cau6iGiSQDGp0aNjW8VZNrxkwE8SCPI5zzhZbdMhAsDhrVd/LGSa/ZXt99zhzHzHopgY86uAG4ZojQG2ShWkMQfeg/yz6IhTIMzO/jxUp1Fp0HqjwQmNGymnFSCMlHeFNMgvVdfVkDokajVTS0Tt9FFvF2W3kfUJbRlipLnaxrnNzBmM9CmrRVBe5sw45j80epVdb7UW1SW5cd/MJu12ptQtfOEznGee8Lo/jk1qnL0oE08s48pWbe0jURzWyrMxU+tmNQ5vZPeNFnLfZQNsbp8hI9URSuQSqrMMTtHzI+SblUBlEgggO3EoiUCkpMwKbrvgSlqtve0BrCf5WDaXHLTekcY/pBaMT3dyZuYEPZA3QToolsqZ73OJPJWd0t67TuiO7QBPXi59dAu+yganM7dvirJrI0HyUGwnQ8PNTzxMcvque/XXj7CS3j5JLhH6pYLfi/5IdTh3mfVG1aMYxtIQLpiAT6eKW47oS2CQEwbFEwZMcB9SoVemAPrmrCrpm7uGXmoNYNnJs88/VKnEJxnaTy/RQLaOferauYbLiAFX1LQx+hn72KU2sReZgk+P6qkZXgkbDs3H9Vor7Z1+BKzF4USx0bNZGcZ/ourD2OPOaqzuu9jTOF04T96beStbXhLQ5gJH5Z0Osjcs5Tok8jmDu3hWlhtjaZA1nf1fIosTPArWXHGEHLeYnbCqbS0NJGQjYJPiSVf2u1uLC2YEEjDrpmJhZqpE5EnmiKFiQSUSondCkoEqPbmzTeB8DvRSlW3h0hpsdhZFR20DQHcSsje99Pe6Tm7MNaJwtnXylVtS0kMEaxLu/wB0DYl2MEgAQS6Ts0A08SjSoiEGYOb3eQWmuZpken6/NSbN0aYQ14LgXNBmQQQYJycCB3JLKn7NWDXSWuHVccsx7s6ToeKO0vxfSz6290NyE/e5WlSpTZqRPH7yVJZrTDZadmXDmFWWhpqEkukzlMmOXHiue+10TxrP2iRIITRtO+Fj3XZXdmyrgHf55pmhaKtI9erTqAbnAO8z81XU+zYvrzuTdO1bOBWfoXyxzgA9vKQpr7SxrC5z2jLfpzSXtIfaoEnL7yVFePSODhpgvfuaCYVXaL69qQxr2hpMBwMl0a5AEt5wjba3sBFKlhiTLRL3R8RIMz3K5iyyyKqVLTUIL2EDu8wk1q+AZwDv08Sql15V6rsJNTM9kVHDyUmldtN042Q4fES+eUynZ+ol38R61vY9wYCXOJzwguw56kD75I6tJhaQe3MukRwiNkZaeea0d23e0QYyjwH3KoL7YGVXRlibl3yD8ksctXRZY7iss7MLiNBIjvP+VGvOmcW5WdpYInP7AUS1nqtzM7DvHEeC0xrPOfxFFZwMk7I255QFEclvcm0yEgjQQTtsoIkApSxXSTo04OfUpCWOzLBqwjORvB+az1mJpHPWCG8ZI+i6wsT0ku3CcYgDFmT2QScp4cU1SrvodaMdDC+MVMBpH5CZYfkrK+LJTLQ1zA4EiQQCN+m/is7Zi6mGVWNOJnabHbpntNnQ5QQd4C1FptjOo+d3Dke/IrKzVdXHZljq/wAVb+jwAx0q1Wluaz2eE7IgsVS67niZrVnGSIL4/tgrX2V4Iw/fAhRn2PE4u7ztzGR+SnZ6jL2iz2lrIpvIE9gGZG84pkqPYLsqGTWjTLqsxc8hktgKXAfNE6jOQaByjzWm/E9ZtmrXY6YpmWjFmGkagwduzSZWguW7qbrOwmkwnA05tGpaJIEaoq9gaQGnOe0OEZq6sTOoY0jJRlWkxjnN7tNK1BwbkSHQOGTgOMR4FX1nqyJDRBzjaJ38Uu8KALiHdx3bEiyNMwQJG2dU5n4XXVKbQbnDSZ3D6Jn9jM5j/CthiGg8/wBEg0jq4+H1SuR6tRazgwRtjIbVkOkDj7VuU5fNa+0vDRkPr4rMW5mJwPD5qZfdpyn8VzzqNuXlP1VZaXGTGmQUz2k1KjpyEbdogeoKra1TPcd66MY5sruk1I1Hnqm5QPNEqSNBEiQHbUEQRqEjSX0g7IgEHUHMFGjTCDTsApf6ZLW/9s9ZncNRy0SrEW1S6nmDTIaQ3KQRLYPCdik1Qs/YyLPUdVcXOxFzhnkB7wjfAB4xwU5TcaceWqv6Nn9iQAXEfm1B3Kxxt3KHVtLKjZDgcxEb0um4ECd3osa7IXUAOjUttA8uWScpuAA0Ua9beGtMbQnKrrEN1Qh+FkH43b1cWd2UKksjhTbicCS7XKSFYWe3siZ2aTCDUl90848E3Yv3RaHZ4t++NEjpDezGjEN/2AoFjqVamF9QYADIZt4TuT0m+1qWFrhkY4JmqFBbacJ9U8bVIU1aBbXahY/pBXe0MLTElwJ27P1WlvCtJI4Ssxf9Mv8AZtG9xPLLNVh9c3LfPEWyt/ck75Py+Sg1Vb1ABTgaAQqh62jnsNoIQhCohIJQCCA7UEaIIKEjQRIJgZKgWqyh1N7DtDhv1CnpqqIBMSY2aoDml6Wh4qe1YTDXMORIxFkETvzC6RQrYg17cw4Bw5ET81hrFdQqVXioS2D2CIObifmO5bWx0RSYxnugADuUck8b8WWro861SFWVKhqVI1A157ArMUs+BUW02QtMsMFx2ic42rKOrd0mexJbx5qFWpN975jxhCm2tGQBPAx5FHUp1Pepu8W/VVLC1lVbZ7EwScIJk5mSe6dE6128/wCVMNN2Hsgcz+ijVbGNXPj+ER5mU7S66R61tY3WNPuFNuyyhwcdmonZwUejRYM2iBtJzJ71aWWrhaRplp3KNnJpQ3jT67o+H5hZq8KWN2ZOQjLxV/bq+J7sPAcyTkFlL3a+yWupSqEuGLEDva/MEenctOPG31z82UiRVYAyAIEKmeVcVXSyRpCpXrSMqKUaTKMKiKCCcY1EkbsqMJKNSgEaJGmAQQSgEBVVrG01yDljYHNcMiHs6rxPFpZl+UqZQuvrBz3OdAIaNAJ1OWp0Tluspe0FnbYQ9k6Yh7p4OBLTzTVsv6lSoipPWcMqfvYhkQ4bIMg8k9bG9JDn4TB1UarVktjesbYb9f8AtAxy4VXAHg4mGkcNBy5LVNqBpz1BzB1WHJhca7OLk7RZPaW5jMJmrWJCmUKgcAeCDqQ2hZxvranqVYBkqG92IgK6tLG7gO5MYBIyzV7PSNRoZidBsUa87UGuAOWWasa9cBYW+rxxVZGcZDdzRjjusuTLS4ulgdVG4OxnnowfNMfilYMdOlXaM2HA7+F2bZ5EHxUnotSJE7XGSVcdIrKH2aow7h4ggrswx1HDyZbrlt2VzEeXBTXWZj9Mjw+ii2qz4BTcMpxNP8TD/wCrmp1j8pVWM9lMuqffA5g/VE66z7rmnxCW2sf8pRr/AHml1g7VH/ZKg9w92fogpTLQRoUEuh93UwjQhKDVkoQCMBKDVDvC9KdHtGXfCNe/ciTYTQ1QrZe1Klq4E/CMz+izV49IalTqiGN3DU8yqV9VaTj/AFFyXd6dJ6jsmdQcNfFZ6vULsySTvOqQJJkp17FpJotoFWpge1/wua7+kg/Jdqt11stFMHRxAIeMvHeFxa2MkLs3RO2+2slF23A0HmBB8wnJL5VY3ShpvfZyWOkxs2jjxCeN5grRXhYW1RByOx20fUcFi73sJaSx3aAyO8bwdq5c+Hrd/wAdvHy7nn1Ir2+dscZTVqvZjAMwANpPks/dNTDiDs4edTOwb0/bnAjJoHqp1F9qj3leznginOe36BRbmuF9oqBvZb2nHc0fMn5qZaRkHZZZLZ9GrF7OljOr4P8AL7o+feteLHtl/jDlups5QsbaLQ1g5naVEvI9QqxrnNVtvHV7wuqxysPfVhPsXmOy5r/E4Hf3N8FRUH5Lod4WPFSqD4qdQf8AGR5tC5tQcpzJKQJQSVAKa5GmygmHaMCh2u86VPV0n4W5n9Fm7x6QvqDCIaNw296qn1lnOP8ATuS3t9/vdOE4Bw17yqKpWJMonuTTitJNJKLk04oi5BgyJ++JTI4xqecMk3RCdru9EGr7UFufwttv7p9I+68xydn64lh6ivfw9rYbQ8b2A/0u+jinj9N1kqDedgbWbhdqM2u2g8FKY5OFq01vxUunLbZYvYWhzaggPAg6NJG5GaE66LfXzc7LQwteJ3HaORWRo3ZWo1BTcPas2PBAc3cHgn01XLycVnx0Yckv0qx3WKpa0jL3h+UffmtZUbAgaIrrsgayciTuziNidrNW/Fh1xY8mXaq6qoVrb1Sp9RqYqMyKqoNMoy1v3q0hcerU8D3NOrXFv9Jj5LtNiGTRxPoVy7prZfZ2yqNjiHj+YZ+eJTmSupuRuTDHQpAdIUAgFBG4IIC6aUHOQJ3pl5VEU96bJQlEkRFVyJtbYcj6oPTbmg5Jmn03QEmo6UxQmIdmBod/NOSkDTwrXoQ7/rGD4g8eLT9FWVE7cFo9na6D91Vs8iYPqnPodspUzhHJOgKbRpdVZzpFerg40LN/qf8A6VNW0AfWoRo3vK1NWdLOljbMfZ0xjrbY0pg7Tvdw7zx5vbL5r1C6CWAnE4NkEzAl7+07YMzGmStukFyCzFtRhc5rzDi4lzsZzxEnac57lQWkyVN3sF3dbqtE4qNR1M7cJgHm3Q94Wruz8QYOG1t/8lMebmfTwWUcABmqsUTUqBozJIHOTkllvEp67bRtDKrQ+m5r2kSHNMg96RVCg3PdvsabWNywt8TqT4kqR+0S4sOREcjOhCoztlHWb3+hWJ/FKyxUpVANWuaT/CQR/cVubKOuP4T6hUH4l2fFZcXwVGnuMtPqFOQcvCcYU00pYWYOgokmUEBducmXlKcU08qkhKWE0CnG6IMh2sBAgN1zPkg2pDueSbqIB9m/5j0SgmqRS0gJ6jVTGY1BkdylFRbQgO2svw1qQbZ3RLRjqjPCS0S1g2u46DiU1ZbuDWw0QMzvJJ1JJzJO8qo/C1zTZjtOIzw+4Wzc1a7Nl77u32tF7DtGXAjMHxAXL6dOSQ7ItJB4EZFdwtFGQVzDpbdvsbViGTarQ7+YZO9Ae9IVn7wpw0EaEd/FTOgtix2phIybid4DLzIUC9qoIaAcwNxjXeth+HVlgudHuRPMyfQIzn/RY/Gyos1Ud9IGpmPdCmUxmo1TJ7eLUKLs9mDSSNuXIKt6W2fHZKzf9txHNvWHorgJq1MDmkHQgjxCROChLajr0sD3NPuuc3wMJIKzBaCGJBAWhcmnlAuSHFUQ2lPtGSYan6SAYrBE46FLrjOEyDkkD7ec+OXBOApmmlgoBZKjVgn5TNRAbn8JrVnUp9/34ldJlcb/AA5tWC2AfEI8cl2ElXj8MZKxv4iXfjoUqmX7uoQ4ESHB4IE8iGlbEFUnTClisNaNWgP/AKXAnyBVQVym8HDAJ1jLmAtn+G9oDmPAyOUjaCNR5hYSu7EOEZfNP9HL5dZazamZb2ajfibvHEJZfpR2RgzUS2DNhUiw2htQB7CHNcJaRtBTN4Dqg8UGkAZJqronaeiaqJBxnpZQwWusN78X9YDvmqsLT/iPQw2lrvjpjxaSD5QssCs79Bco0glBATcSIlBBMimqTZ0EEwRaNe9R9qCCQOMKU1BBAKKbegggJHR6oW2qmRvXc5RoKsTBqg32P+mtA/2n/wBpQQVwONUxkOSgWhsEEbZ8oQQUX4Ubj8LbweX1KJPUAxAbidY8Ft7f2O9BBOfDO2Y9UJqojQTDnn4nt/0Dt/eDu6pWFaiQWeX0FFBBBS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6744" name="Picture 8" descr="http://grahamfarmelo.com/wp-content/uploads/2014/05/Roger-Penrose-Oxford-May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60540" cy="324036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5292080" y="908720"/>
            <a:ext cx="2727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Roger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Penrose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Colchester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 8 agosto 1931)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46" name="Picture 10" descr="http://www.ictp.it/media/13384/scardicchio_Touch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3810000" cy="381000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051720" y="486916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Antonello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Scardicchio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Triggiano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(Ba), 1978)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16632"/>
            <a:ext cx="3240360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“L’uomo cerca, in maniera adeguata alle sue esigenze, di formarsi un’immagine del mondo, chiara e semplice, e di trionfare così sul mondo della esistenza sforzandosi di rimpiazzarlo, in una certa misura con questa immagine. È così che agiscono, ciascuno a suo modo, il pittore, il poeta, il filosofo speculativo, il naturalista. Di questa immagine e della sua conformazione egli fa il centro di gravità della sua vita sentimentale allo scopo di cercarsi la calma e la solidità che gli sfuggono nel cerchio troppo stretto della sua esistenza personale e vorticosa.”</a:t>
            </a:r>
            <a:endParaRPr lang="it-IT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http://www.brainpickings.org/wp-content/uploads/2013/05/einste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5456478" cy="532859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-8294" y="5877272"/>
            <a:ext cx="909415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fisica quantistica è l’immagine di cui parla Einstein, o l’ultimo stadio, 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anche se dorato, di  quella fine della metafisica decisa da Nietzsche oltre un secolo fa?</a:t>
            </a:r>
            <a:endParaRPr lang="it-IT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843808" y="116632"/>
            <a:ext cx="3090013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Venerdì, 14 dicembre 1900</a:t>
            </a:r>
          </a:p>
        </p:txBody>
      </p:sp>
      <p:sp>
        <p:nvSpPr>
          <p:cNvPr id="4" name="Rettangolo 3"/>
          <p:cNvSpPr/>
          <p:nvPr/>
        </p:nvSpPr>
        <p:spPr>
          <a:xfrm>
            <a:off x="827584" y="491900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 Karl Ernst Ludwig PLANCK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Kiel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23 aprile 1858 – </a:t>
            </a:r>
            <a:r>
              <a:rPr lang="it-IT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Göttingen</a:t>
            </a:r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4 ottobre 1947)</a:t>
            </a:r>
            <a:endParaRPr lang="it-IT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tiene un seminario presso la Società di Fisica Tedesca dal titolo</a:t>
            </a: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teoria della distribuzione dell’energia in uno spettro normale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it-IT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http://www.portalplanetasedna.com.ar/archivos_varios3/planck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92696"/>
            <a:ext cx="3168352" cy="427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s://anniluce.files.wordpress.com/2011/05/spettro_luce12-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91936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21057" y="404664"/>
            <a:ext cx="835607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 SPETTRO DELLE </a:t>
            </a:r>
            <a:r>
              <a:rPr lang="it-IT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ONDE ELETTROMAGNETICHE</a:t>
            </a:r>
            <a:endParaRPr lang="it-IT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ncubiparanormali.altervista.org/wp-content/uploads/2014/08/m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6791898" cy="5043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.bp.blogspot.com/-O6zJE7nSDMM/UZvfUlM3bwI/AAAAAAAABJM/6QG_onlZjxc/s640/279014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096000" cy="4572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539552" y="55172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Ripresa a rilevazione termica per l'acquisizione del bersaglio;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rilevatore montato su un elicottero da combattimento Apache.</a:t>
            </a:r>
            <a:endParaRPr lang="it-IT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7664" y="620688"/>
            <a:ext cx="626469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Studiare il fenomeno della radiazione termica significa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determinare la composizione spettrale della stessa,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ossia rispondere alla seguenti questioni:</a:t>
            </a:r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43608" y="2276872"/>
            <a:ext cx="734481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quanta energia è emessa dal corpo per unità di tempo e di superficie?</a:t>
            </a:r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47664" y="3284984"/>
            <a:ext cx="662473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come si distribuisce questa energia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nelle varie componenti dello spettro della radiazione termica?</a:t>
            </a:r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19672" y="4581128"/>
            <a:ext cx="648072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come tale distribuzione dipende dalla temperatura del corpo?</a:t>
            </a:r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35696" y="5661248"/>
            <a:ext cx="604867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come tale distribuzione dipende dalla natura del corpo?</a:t>
            </a:r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2618</TotalTime>
  <Words>1355</Words>
  <Application>Microsoft Office PowerPoint</Application>
  <PresentationFormat>Presentazione su schermo (4:3)</PresentationFormat>
  <Paragraphs>202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3" baseType="lpstr">
      <vt:lpstr>Tema di Office</vt:lpstr>
      <vt:lpstr>Equazione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Famiglia Capriati</dc:creator>
  <cp:lastModifiedBy>Famiglia Capriati</cp:lastModifiedBy>
  <cp:revision>290</cp:revision>
  <dcterms:created xsi:type="dcterms:W3CDTF">2015-01-21T18:37:39Z</dcterms:created>
  <dcterms:modified xsi:type="dcterms:W3CDTF">2015-03-01T11:08:09Z</dcterms:modified>
</cp:coreProperties>
</file>